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2" r:id="rId3"/>
    <p:sldId id="273" r:id="rId4"/>
    <p:sldId id="274" r:id="rId5"/>
    <p:sldId id="278" r:id="rId6"/>
    <p:sldId id="279" r:id="rId7"/>
    <p:sldId id="276" r:id="rId8"/>
    <p:sldId id="271" r:id="rId9"/>
    <p:sldId id="272" r:id="rId10"/>
    <p:sldId id="268" r:id="rId11"/>
    <p:sldId id="261" r:id="rId12"/>
    <p:sldId id="262" r:id="rId13"/>
    <p:sldId id="263" r:id="rId14"/>
    <p:sldId id="264" r:id="rId15"/>
    <p:sldId id="275" r:id="rId16"/>
    <p:sldId id="265" r:id="rId17"/>
    <p:sldId id="266" r:id="rId18"/>
    <p:sldId id="267" r:id="rId19"/>
    <p:sldId id="270" r:id="rId20"/>
    <p:sldId id="258" r:id="rId21"/>
    <p:sldId id="257" r:id="rId22"/>
    <p:sldId id="260" r:id="rId23"/>
    <p:sldId id="281" r:id="rId24"/>
    <p:sldId id="269" r:id="rId25"/>
    <p:sldId id="280" r:id="rId26"/>
    <p:sldId id="277" r:id="rId27"/>
    <p:sldId id="284" r:id="rId28"/>
    <p:sldId id="283" r:id="rId29"/>
    <p:sldId id="28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p:scale>
          <a:sx n="75" d="100"/>
          <a:sy n="75" d="100"/>
        </p:scale>
        <p:origin x="97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_rels/data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1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50.png"/><Relationship Id="rId7" Type="http://schemas.openxmlformats.org/officeDocument/2006/relationships/image" Target="../media/image65.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51.svg"/></Relationships>
</file>

<file path=ppt/diagrams/_rels/data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67.png"/><Relationship Id="rId7" Type="http://schemas.openxmlformats.org/officeDocument/2006/relationships/image" Target="../media/image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ata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ata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8.svg"/></Relationships>
</file>

<file path=ppt/diagrams/_rels/data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47.svg"/><Relationship Id="rId4" Type="http://schemas.openxmlformats.org/officeDocument/2006/relationships/image" Target="../media/image43.svg"/><Relationship Id="rId9" Type="http://schemas.openxmlformats.org/officeDocument/2006/relationships/image" Target="../media/image46.png"/></Relationships>
</file>

<file path=ppt/diagrams/_rels/data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53.svg"/></Relationships>
</file>

<file path=ppt/diagrams/_rels/data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6.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50.png"/><Relationship Id="rId7" Type="http://schemas.openxmlformats.org/officeDocument/2006/relationships/image" Target="../media/image65.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51.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67.png"/><Relationship Id="rId7" Type="http://schemas.openxmlformats.org/officeDocument/2006/relationships/image" Target="../media/image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8.svg"/></Relationships>
</file>

<file path=ppt/diagrams/_rels/drawing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47.svg"/><Relationship Id="rId4" Type="http://schemas.openxmlformats.org/officeDocument/2006/relationships/image" Target="../media/image43.svg"/><Relationship Id="rId9" Type="http://schemas.openxmlformats.org/officeDocument/2006/relationships/image" Target="../media/image46.png"/></Relationships>
</file>

<file path=ppt/diagrams/_rels/drawing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53.svg"/></Relationships>
</file>

<file path=ppt/diagrams/_rels/drawing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D16213-A480-43BF-BA04-EAFCBE45A8E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B698B91-05F0-44B5-8BD1-6C5CBEC12966}">
      <dgm:prSet/>
      <dgm:spPr/>
      <dgm:t>
        <a:bodyPr/>
        <a:lstStyle/>
        <a:p>
          <a:r>
            <a:rPr lang="en-NZ"/>
            <a:t>Executive summary</a:t>
          </a:r>
          <a:endParaRPr lang="en-US"/>
        </a:p>
      </dgm:t>
    </dgm:pt>
    <dgm:pt modelId="{DD2FA74D-29BF-4BA5-AB36-9A5C79834F8A}" type="parTrans" cxnId="{F65E48EE-470D-4CF9-A60E-1C7251E43A52}">
      <dgm:prSet/>
      <dgm:spPr/>
      <dgm:t>
        <a:bodyPr/>
        <a:lstStyle/>
        <a:p>
          <a:endParaRPr lang="en-US"/>
        </a:p>
      </dgm:t>
    </dgm:pt>
    <dgm:pt modelId="{A817AD05-0184-46E9-99C2-334382D1FAA0}" type="sibTrans" cxnId="{F65E48EE-470D-4CF9-A60E-1C7251E43A52}">
      <dgm:prSet/>
      <dgm:spPr/>
      <dgm:t>
        <a:bodyPr/>
        <a:lstStyle/>
        <a:p>
          <a:endParaRPr lang="en-US"/>
        </a:p>
      </dgm:t>
    </dgm:pt>
    <dgm:pt modelId="{0EED1BBD-027A-4AEB-B242-1764BF7D6DB7}">
      <dgm:prSet/>
      <dgm:spPr/>
      <dgm:t>
        <a:bodyPr/>
        <a:lstStyle/>
        <a:p>
          <a:r>
            <a:rPr lang="en-NZ"/>
            <a:t>Introduction </a:t>
          </a:r>
          <a:endParaRPr lang="en-US"/>
        </a:p>
      </dgm:t>
    </dgm:pt>
    <dgm:pt modelId="{5250148F-7BAB-456E-A7DF-CD7E1B3E2E5E}" type="parTrans" cxnId="{BB011E09-74C6-4E88-BF97-1522647780CB}">
      <dgm:prSet/>
      <dgm:spPr/>
      <dgm:t>
        <a:bodyPr/>
        <a:lstStyle/>
        <a:p>
          <a:endParaRPr lang="en-US"/>
        </a:p>
      </dgm:t>
    </dgm:pt>
    <dgm:pt modelId="{8C4FFE91-3EE1-4573-8BBD-95451FFDAAB7}" type="sibTrans" cxnId="{BB011E09-74C6-4E88-BF97-1522647780CB}">
      <dgm:prSet/>
      <dgm:spPr/>
      <dgm:t>
        <a:bodyPr/>
        <a:lstStyle/>
        <a:p>
          <a:endParaRPr lang="en-US"/>
        </a:p>
      </dgm:t>
    </dgm:pt>
    <dgm:pt modelId="{4DC85FA2-438E-473B-8D8E-DBDDE3691036}">
      <dgm:prSet/>
      <dgm:spPr/>
      <dgm:t>
        <a:bodyPr/>
        <a:lstStyle/>
        <a:p>
          <a:r>
            <a:rPr lang="en-NZ"/>
            <a:t>Methodology</a:t>
          </a:r>
          <a:endParaRPr lang="en-US"/>
        </a:p>
      </dgm:t>
    </dgm:pt>
    <dgm:pt modelId="{592688C3-12A5-4F3D-969C-8AAFA4B3CC1C}" type="parTrans" cxnId="{A4845BBC-29DD-42F1-AB00-3FE7FCA710F8}">
      <dgm:prSet/>
      <dgm:spPr/>
      <dgm:t>
        <a:bodyPr/>
        <a:lstStyle/>
        <a:p>
          <a:endParaRPr lang="en-US"/>
        </a:p>
      </dgm:t>
    </dgm:pt>
    <dgm:pt modelId="{4639EA3A-577D-42D3-9847-D281FB9D8795}" type="sibTrans" cxnId="{A4845BBC-29DD-42F1-AB00-3FE7FCA710F8}">
      <dgm:prSet/>
      <dgm:spPr/>
      <dgm:t>
        <a:bodyPr/>
        <a:lstStyle/>
        <a:p>
          <a:endParaRPr lang="en-US"/>
        </a:p>
      </dgm:t>
    </dgm:pt>
    <dgm:pt modelId="{71ECCC43-1AEF-4D67-89E5-BF650BBBD77F}">
      <dgm:prSet/>
      <dgm:spPr/>
      <dgm:t>
        <a:bodyPr/>
        <a:lstStyle/>
        <a:p>
          <a:r>
            <a:rPr lang="en-NZ"/>
            <a:t>Housing data</a:t>
          </a:r>
          <a:endParaRPr lang="en-US"/>
        </a:p>
      </dgm:t>
    </dgm:pt>
    <dgm:pt modelId="{07A15428-AA5F-442C-B3E0-51A55809319D}" type="parTrans" cxnId="{64DFBAFF-759E-4D53-AA01-0AE4EF1DAFD8}">
      <dgm:prSet/>
      <dgm:spPr/>
      <dgm:t>
        <a:bodyPr/>
        <a:lstStyle/>
        <a:p>
          <a:endParaRPr lang="en-US"/>
        </a:p>
      </dgm:t>
    </dgm:pt>
    <dgm:pt modelId="{3971CEEF-3C6C-40AE-970E-E6E24BD0FD04}" type="sibTrans" cxnId="{64DFBAFF-759E-4D53-AA01-0AE4EF1DAFD8}">
      <dgm:prSet/>
      <dgm:spPr/>
      <dgm:t>
        <a:bodyPr/>
        <a:lstStyle/>
        <a:p>
          <a:endParaRPr lang="en-US"/>
        </a:p>
      </dgm:t>
    </dgm:pt>
    <dgm:pt modelId="{BA8D6C1E-0025-4C97-BD3A-54491A4FC939}">
      <dgm:prSet/>
      <dgm:spPr/>
      <dgm:t>
        <a:bodyPr/>
        <a:lstStyle/>
        <a:p>
          <a:r>
            <a:rPr lang="en-NZ"/>
            <a:t>Unemployment and labour data</a:t>
          </a:r>
          <a:endParaRPr lang="en-US"/>
        </a:p>
      </dgm:t>
    </dgm:pt>
    <dgm:pt modelId="{FBA7FD1F-E1FE-4E57-9436-61BDE492EDFB}" type="parTrans" cxnId="{A6B60797-E897-4CF8-8FD3-77CCAC18DB51}">
      <dgm:prSet/>
      <dgm:spPr/>
      <dgm:t>
        <a:bodyPr/>
        <a:lstStyle/>
        <a:p>
          <a:endParaRPr lang="en-US"/>
        </a:p>
      </dgm:t>
    </dgm:pt>
    <dgm:pt modelId="{00D8D780-0205-4230-8540-DE2A8743FE3A}" type="sibTrans" cxnId="{A6B60797-E897-4CF8-8FD3-77CCAC18DB51}">
      <dgm:prSet/>
      <dgm:spPr/>
      <dgm:t>
        <a:bodyPr/>
        <a:lstStyle/>
        <a:p>
          <a:endParaRPr lang="en-US"/>
        </a:p>
      </dgm:t>
    </dgm:pt>
    <dgm:pt modelId="{FA30A180-6F8D-482B-9A30-FC2D8F8E6CA1}">
      <dgm:prSet/>
      <dgm:spPr/>
      <dgm:t>
        <a:bodyPr/>
        <a:lstStyle/>
        <a:p>
          <a:r>
            <a:rPr lang="en-NZ"/>
            <a:t>Housing, unemployment and immigration yearly performance</a:t>
          </a:r>
          <a:endParaRPr lang="en-US"/>
        </a:p>
      </dgm:t>
    </dgm:pt>
    <dgm:pt modelId="{C849B036-041A-4630-A408-C3592BEDB322}" type="parTrans" cxnId="{E9CB4811-834A-493F-82D1-EA5944A8050A}">
      <dgm:prSet/>
      <dgm:spPr/>
      <dgm:t>
        <a:bodyPr/>
        <a:lstStyle/>
        <a:p>
          <a:endParaRPr lang="en-US"/>
        </a:p>
      </dgm:t>
    </dgm:pt>
    <dgm:pt modelId="{C36401CC-065B-4B52-B47C-CEF5F9108E80}" type="sibTrans" cxnId="{E9CB4811-834A-493F-82D1-EA5944A8050A}">
      <dgm:prSet/>
      <dgm:spPr/>
      <dgm:t>
        <a:bodyPr/>
        <a:lstStyle/>
        <a:p>
          <a:endParaRPr lang="en-US"/>
        </a:p>
      </dgm:t>
    </dgm:pt>
    <dgm:pt modelId="{6D259465-5A64-42AA-83FE-BEB0C9591B47}">
      <dgm:prSet/>
      <dgm:spPr/>
      <dgm:t>
        <a:bodyPr/>
        <a:lstStyle/>
        <a:p>
          <a:r>
            <a:rPr lang="en-NZ"/>
            <a:t>Interactive dashboard</a:t>
          </a:r>
          <a:endParaRPr lang="en-US"/>
        </a:p>
      </dgm:t>
    </dgm:pt>
    <dgm:pt modelId="{87CFE611-F536-4F28-B2B5-327E4E5F2E46}" type="parTrans" cxnId="{520C0846-87AF-4CD7-8ED7-DF14025AC160}">
      <dgm:prSet/>
      <dgm:spPr/>
      <dgm:t>
        <a:bodyPr/>
        <a:lstStyle/>
        <a:p>
          <a:endParaRPr lang="en-US"/>
        </a:p>
      </dgm:t>
    </dgm:pt>
    <dgm:pt modelId="{E3C846E3-CEAC-469B-AB88-9A3EFDDFE333}" type="sibTrans" cxnId="{520C0846-87AF-4CD7-8ED7-DF14025AC160}">
      <dgm:prSet/>
      <dgm:spPr/>
      <dgm:t>
        <a:bodyPr/>
        <a:lstStyle/>
        <a:p>
          <a:endParaRPr lang="en-US"/>
        </a:p>
      </dgm:t>
    </dgm:pt>
    <dgm:pt modelId="{04C7B08D-FDE7-40E0-B779-11FD4AC615B9}">
      <dgm:prSet/>
      <dgm:spPr/>
      <dgm:t>
        <a:bodyPr/>
        <a:lstStyle/>
        <a:p>
          <a:r>
            <a:rPr lang="en-NZ"/>
            <a:t>Discussion</a:t>
          </a:r>
          <a:endParaRPr lang="en-US"/>
        </a:p>
      </dgm:t>
    </dgm:pt>
    <dgm:pt modelId="{0992ABF3-F20C-4E0E-8C1D-61DAEFD2FBEE}" type="parTrans" cxnId="{D71C835A-6B48-47A8-9709-5890DEC18021}">
      <dgm:prSet/>
      <dgm:spPr/>
      <dgm:t>
        <a:bodyPr/>
        <a:lstStyle/>
        <a:p>
          <a:endParaRPr lang="en-US"/>
        </a:p>
      </dgm:t>
    </dgm:pt>
    <dgm:pt modelId="{C8371BBC-112A-4530-8021-F51DC4D423EB}" type="sibTrans" cxnId="{D71C835A-6B48-47A8-9709-5890DEC18021}">
      <dgm:prSet/>
      <dgm:spPr/>
      <dgm:t>
        <a:bodyPr/>
        <a:lstStyle/>
        <a:p>
          <a:endParaRPr lang="en-US"/>
        </a:p>
      </dgm:t>
    </dgm:pt>
    <dgm:pt modelId="{0AA88D70-B842-4992-973F-7048DC086A64}">
      <dgm:prSet/>
      <dgm:spPr/>
      <dgm:t>
        <a:bodyPr/>
        <a:lstStyle/>
        <a:p>
          <a:r>
            <a:rPr lang="en-NZ"/>
            <a:t>Conclusion </a:t>
          </a:r>
          <a:endParaRPr lang="en-US"/>
        </a:p>
      </dgm:t>
    </dgm:pt>
    <dgm:pt modelId="{CCC14D21-3A73-4802-AB91-BDD12D97D2D7}" type="parTrans" cxnId="{B24D21D7-31DE-4D7D-946F-C17F1D74F46B}">
      <dgm:prSet/>
      <dgm:spPr/>
      <dgm:t>
        <a:bodyPr/>
        <a:lstStyle/>
        <a:p>
          <a:endParaRPr lang="en-US"/>
        </a:p>
      </dgm:t>
    </dgm:pt>
    <dgm:pt modelId="{4E0D2E21-C41E-45EA-BA6B-AF6FDEF20511}" type="sibTrans" cxnId="{B24D21D7-31DE-4D7D-946F-C17F1D74F46B}">
      <dgm:prSet/>
      <dgm:spPr/>
      <dgm:t>
        <a:bodyPr/>
        <a:lstStyle/>
        <a:p>
          <a:endParaRPr lang="en-US"/>
        </a:p>
      </dgm:t>
    </dgm:pt>
    <dgm:pt modelId="{5C620584-08FE-4887-B7D2-853492A59075}">
      <dgm:prSet/>
      <dgm:spPr/>
      <dgm:t>
        <a:bodyPr/>
        <a:lstStyle/>
        <a:p>
          <a:r>
            <a:rPr lang="en-NZ"/>
            <a:t>References </a:t>
          </a:r>
          <a:endParaRPr lang="en-US"/>
        </a:p>
      </dgm:t>
    </dgm:pt>
    <dgm:pt modelId="{8E502329-8F37-445A-8A10-B2EC429A2755}" type="parTrans" cxnId="{60FDE3DB-99C3-4DD5-9FFC-F0CDF247B9A0}">
      <dgm:prSet/>
      <dgm:spPr/>
      <dgm:t>
        <a:bodyPr/>
        <a:lstStyle/>
        <a:p>
          <a:endParaRPr lang="en-US"/>
        </a:p>
      </dgm:t>
    </dgm:pt>
    <dgm:pt modelId="{0CD082BD-EABE-4AE6-AFDF-D7E28FBAFBDA}" type="sibTrans" cxnId="{60FDE3DB-99C3-4DD5-9FFC-F0CDF247B9A0}">
      <dgm:prSet/>
      <dgm:spPr/>
      <dgm:t>
        <a:bodyPr/>
        <a:lstStyle/>
        <a:p>
          <a:endParaRPr lang="en-US"/>
        </a:p>
      </dgm:t>
    </dgm:pt>
    <dgm:pt modelId="{1F9888AF-C00A-45B1-B3DB-8377580AAD00}" type="pres">
      <dgm:prSet presAssocID="{B9D16213-A480-43BF-BA04-EAFCBE45A8E0}" presName="vert0" presStyleCnt="0">
        <dgm:presLayoutVars>
          <dgm:dir/>
          <dgm:animOne val="branch"/>
          <dgm:animLvl val="lvl"/>
        </dgm:presLayoutVars>
      </dgm:prSet>
      <dgm:spPr/>
    </dgm:pt>
    <dgm:pt modelId="{891E225D-ABA8-4F1E-8E27-0084C9202B66}" type="pres">
      <dgm:prSet presAssocID="{4B698B91-05F0-44B5-8BD1-6C5CBEC12966}" presName="thickLine" presStyleLbl="alignNode1" presStyleIdx="0" presStyleCnt="10"/>
      <dgm:spPr/>
    </dgm:pt>
    <dgm:pt modelId="{A951FCB1-8BA4-4006-A449-263C3FF010C8}" type="pres">
      <dgm:prSet presAssocID="{4B698B91-05F0-44B5-8BD1-6C5CBEC12966}" presName="horz1" presStyleCnt="0"/>
      <dgm:spPr/>
    </dgm:pt>
    <dgm:pt modelId="{F3095BAA-0E32-4F4B-9E1C-E510C358424A}" type="pres">
      <dgm:prSet presAssocID="{4B698B91-05F0-44B5-8BD1-6C5CBEC12966}" presName="tx1" presStyleLbl="revTx" presStyleIdx="0" presStyleCnt="10"/>
      <dgm:spPr/>
    </dgm:pt>
    <dgm:pt modelId="{6E10783B-3577-415A-B555-0DED6F3D59AA}" type="pres">
      <dgm:prSet presAssocID="{4B698B91-05F0-44B5-8BD1-6C5CBEC12966}" presName="vert1" presStyleCnt="0"/>
      <dgm:spPr/>
    </dgm:pt>
    <dgm:pt modelId="{3BCDAD52-1753-4A23-BB8D-8CB7B17B1866}" type="pres">
      <dgm:prSet presAssocID="{0EED1BBD-027A-4AEB-B242-1764BF7D6DB7}" presName="thickLine" presStyleLbl="alignNode1" presStyleIdx="1" presStyleCnt="10"/>
      <dgm:spPr/>
    </dgm:pt>
    <dgm:pt modelId="{6F975F24-BE85-4A34-96EC-137E7C833CF9}" type="pres">
      <dgm:prSet presAssocID="{0EED1BBD-027A-4AEB-B242-1764BF7D6DB7}" presName="horz1" presStyleCnt="0"/>
      <dgm:spPr/>
    </dgm:pt>
    <dgm:pt modelId="{6C5F1517-7C62-458E-908E-662E4530CF2B}" type="pres">
      <dgm:prSet presAssocID="{0EED1BBD-027A-4AEB-B242-1764BF7D6DB7}" presName="tx1" presStyleLbl="revTx" presStyleIdx="1" presStyleCnt="10"/>
      <dgm:spPr/>
    </dgm:pt>
    <dgm:pt modelId="{B93C8129-FF95-44BD-B2D8-ABD3810BE674}" type="pres">
      <dgm:prSet presAssocID="{0EED1BBD-027A-4AEB-B242-1764BF7D6DB7}" presName="vert1" presStyleCnt="0"/>
      <dgm:spPr/>
    </dgm:pt>
    <dgm:pt modelId="{FD22CA24-ED8B-47AD-96E4-170A68B7013C}" type="pres">
      <dgm:prSet presAssocID="{4DC85FA2-438E-473B-8D8E-DBDDE3691036}" presName="thickLine" presStyleLbl="alignNode1" presStyleIdx="2" presStyleCnt="10"/>
      <dgm:spPr/>
    </dgm:pt>
    <dgm:pt modelId="{4CDD5897-49B6-4711-BBB6-40E75F4151F5}" type="pres">
      <dgm:prSet presAssocID="{4DC85FA2-438E-473B-8D8E-DBDDE3691036}" presName="horz1" presStyleCnt="0"/>
      <dgm:spPr/>
    </dgm:pt>
    <dgm:pt modelId="{1A56D30F-7F05-4928-8252-6B34340497E1}" type="pres">
      <dgm:prSet presAssocID="{4DC85FA2-438E-473B-8D8E-DBDDE3691036}" presName="tx1" presStyleLbl="revTx" presStyleIdx="2" presStyleCnt="10"/>
      <dgm:spPr/>
    </dgm:pt>
    <dgm:pt modelId="{E1E06615-A7EB-4BE5-BBA2-6FEF8FF16210}" type="pres">
      <dgm:prSet presAssocID="{4DC85FA2-438E-473B-8D8E-DBDDE3691036}" presName="vert1" presStyleCnt="0"/>
      <dgm:spPr/>
    </dgm:pt>
    <dgm:pt modelId="{1376CDB7-8467-4183-9DD7-4471AA1594DC}" type="pres">
      <dgm:prSet presAssocID="{71ECCC43-1AEF-4D67-89E5-BF650BBBD77F}" presName="thickLine" presStyleLbl="alignNode1" presStyleIdx="3" presStyleCnt="10"/>
      <dgm:spPr/>
    </dgm:pt>
    <dgm:pt modelId="{C70661F8-3787-4E51-88C9-5838FEC571A6}" type="pres">
      <dgm:prSet presAssocID="{71ECCC43-1AEF-4D67-89E5-BF650BBBD77F}" presName="horz1" presStyleCnt="0"/>
      <dgm:spPr/>
    </dgm:pt>
    <dgm:pt modelId="{C6970A0F-10F5-4300-A1C0-2B5CFCF38DDA}" type="pres">
      <dgm:prSet presAssocID="{71ECCC43-1AEF-4D67-89E5-BF650BBBD77F}" presName="tx1" presStyleLbl="revTx" presStyleIdx="3" presStyleCnt="10"/>
      <dgm:spPr/>
    </dgm:pt>
    <dgm:pt modelId="{E899FE87-6547-4142-B7D6-6FA19148A01C}" type="pres">
      <dgm:prSet presAssocID="{71ECCC43-1AEF-4D67-89E5-BF650BBBD77F}" presName="vert1" presStyleCnt="0"/>
      <dgm:spPr/>
    </dgm:pt>
    <dgm:pt modelId="{D3D7B2A8-7EF9-476C-8EEE-7E26C6911367}" type="pres">
      <dgm:prSet presAssocID="{BA8D6C1E-0025-4C97-BD3A-54491A4FC939}" presName="thickLine" presStyleLbl="alignNode1" presStyleIdx="4" presStyleCnt="10"/>
      <dgm:spPr/>
    </dgm:pt>
    <dgm:pt modelId="{FAFE08A1-5C54-4FED-A538-69BFC05EE3BB}" type="pres">
      <dgm:prSet presAssocID="{BA8D6C1E-0025-4C97-BD3A-54491A4FC939}" presName="horz1" presStyleCnt="0"/>
      <dgm:spPr/>
    </dgm:pt>
    <dgm:pt modelId="{AB36688E-7E6B-46BE-A311-FDDBC6CF30EF}" type="pres">
      <dgm:prSet presAssocID="{BA8D6C1E-0025-4C97-BD3A-54491A4FC939}" presName="tx1" presStyleLbl="revTx" presStyleIdx="4" presStyleCnt="10"/>
      <dgm:spPr/>
    </dgm:pt>
    <dgm:pt modelId="{BAD7B5BA-366C-49A1-B8E7-488BD4C3AC6C}" type="pres">
      <dgm:prSet presAssocID="{BA8D6C1E-0025-4C97-BD3A-54491A4FC939}" presName="vert1" presStyleCnt="0"/>
      <dgm:spPr/>
    </dgm:pt>
    <dgm:pt modelId="{DCBE8CC0-30FC-4E09-A1DF-CA6B7FFB566A}" type="pres">
      <dgm:prSet presAssocID="{FA30A180-6F8D-482B-9A30-FC2D8F8E6CA1}" presName="thickLine" presStyleLbl="alignNode1" presStyleIdx="5" presStyleCnt="10"/>
      <dgm:spPr/>
    </dgm:pt>
    <dgm:pt modelId="{6D3721A1-D7FA-42AF-BB11-16DD947AB2B7}" type="pres">
      <dgm:prSet presAssocID="{FA30A180-6F8D-482B-9A30-FC2D8F8E6CA1}" presName="horz1" presStyleCnt="0"/>
      <dgm:spPr/>
    </dgm:pt>
    <dgm:pt modelId="{56B80601-ABF7-4928-B4DC-7D845C21EBC7}" type="pres">
      <dgm:prSet presAssocID="{FA30A180-6F8D-482B-9A30-FC2D8F8E6CA1}" presName="tx1" presStyleLbl="revTx" presStyleIdx="5" presStyleCnt="10"/>
      <dgm:spPr/>
    </dgm:pt>
    <dgm:pt modelId="{BF6A0D97-B8BD-4B8C-81D4-59F0BA43C2D4}" type="pres">
      <dgm:prSet presAssocID="{FA30A180-6F8D-482B-9A30-FC2D8F8E6CA1}" presName="vert1" presStyleCnt="0"/>
      <dgm:spPr/>
    </dgm:pt>
    <dgm:pt modelId="{33DC2F0D-9157-4621-85FA-F38E09E45777}" type="pres">
      <dgm:prSet presAssocID="{6D259465-5A64-42AA-83FE-BEB0C9591B47}" presName="thickLine" presStyleLbl="alignNode1" presStyleIdx="6" presStyleCnt="10"/>
      <dgm:spPr/>
    </dgm:pt>
    <dgm:pt modelId="{7C484C07-9D94-44B7-B6F4-9F456C38A08D}" type="pres">
      <dgm:prSet presAssocID="{6D259465-5A64-42AA-83FE-BEB0C9591B47}" presName="horz1" presStyleCnt="0"/>
      <dgm:spPr/>
    </dgm:pt>
    <dgm:pt modelId="{944CE4AE-F145-46E5-AFFA-A57A4FF3BD7D}" type="pres">
      <dgm:prSet presAssocID="{6D259465-5A64-42AA-83FE-BEB0C9591B47}" presName="tx1" presStyleLbl="revTx" presStyleIdx="6" presStyleCnt="10"/>
      <dgm:spPr/>
    </dgm:pt>
    <dgm:pt modelId="{4524255E-B268-4C37-8013-D65FF8A7CB71}" type="pres">
      <dgm:prSet presAssocID="{6D259465-5A64-42AA-83FE-BEB0C9591B47}" presName="vert1" presStyleCnt="0"/>
      <dgm:spPr/>
    </dgm:pt>
    <dgm:pt modelId="{BE95C97B-1994-4847-99C3-8EE1A2E4D77B}" type="pres">
      <dgm:prSet presAssocID="{04C7B08D-FDE7-40E0-B779-11FD4AC615B9}" presName="thickLine" presStyleLbl="alignNode1" presStyleIdx="7" presStyleCnt="10"/>
      <dgm:spPr/>
    </dgm:pt>
    <dgm:pt modelId="{95FA6BE5-3F60-4FC0-AA84-2C27A765C74E}" type="pres">
      <dgm:prSet presAssocID="{04C7B08D-FDE7-40E0-B779-11FD4AC615B9}" presName="horz1" presStyleCnt="0"/>
      <dgm:spPr/>
    </dgm:pt>
    <dgm:pt modelId="{37843CEB-45E8-4F1C-A000-18E45D96DEAA}" type="pres">
      <dgm:prSet presAssocID="{04C7B08D-FDE7-40E0-B779-11FD4AC615B9}" presName="tx1" presStyleLbl="revTx" presStyleIdx="7" presStyleCnt="10"/>
      <dgm:spPr/>
    </dgm:pt>
    <dgm:pt modelId="{67DC3CFB-2BDE-4F02-8385-D3F31B84D9D2}" type="pres">
      <dgm:prSet presAssocID="{04C7B08D-FDE7-40E0-B779-11FD4AC615B9}" presName="vert1" presStyleCnt="0"/>
      <dgm:spPr/>
    </dgm:pt>
    <dgm:pt modelId="{8C224D50-DD05-43C9-9083-323878167D9F}" type="pres">
      <dgm:prSet presAssocID="{0AA88D70-B842-4992-973F-7048DC086A64}" presName="thickLine" presStyleLbl="alignNode1" presStyleIdx="8" presStyleCnt="10"/>
      <dgm:spPr/>
    </dgm:pt>
    <dgm:pt modelId="{0FC2C809-2B71-4062-8899-3E5E61405723}" type="pres">
      <dgm:prSet presAssocID="{0AA88D70-B842-4992-973F-7048DC086A64}" presName="horz1" presStyleCnt="0"/>
      <dgm:spPr/>
    </dgm:pt>
    <dgm:pt modelId="{F4C6F9A8-A04C-4DC2-A5D4-F8754DE314D1}" type="pres">
      <dgm:prSet presAssocID="{0AA88D70-B842-4992-973F-7048DC086A64}" presName="tx1" presStyleLbl="revTx" presStyleIdx="8" presStyleCnt="10"/>
      <dgm:spPr/>
    </dgm:pt>
    <dgm:pt modelId="{1A39627B-8210-4450-94A6-F4D3B4652025}" type="pres">
      <dgm:prSet presAssocID="{0AA88D70-B842-4992-973F-7048DC086A64}" presName="vert1" presStyleCnt="0"/>
      <dgm:spPr/>
    </dgm:pt>
    <dgm:pt modelId="{FC5F7F7D-4CCB-44F8-B38A-F9E022EC5561}" type="pres">
      <dgm:prSet presAssocID="{5C620584-08FE-4887-B7D2-853492A59075}" presName="thickLine" presStyleLbl="alignNode1" presStyleIdx="9" presStyleCnt="10"/>
      <dgm:spPr/>
    </dgm:pt>
    <dgm:pt modelId="{081795E8-6CBF-4374-932F-B36AACE84D00}" type="pres">
      <dgm:prSet presAssocID="{5C620584-08FE-4887-B7D2-853492A59075}" presName="horz1" presStyleCnt="0"/>
      <dgm:spPr/>
    </dgm:pt>
    <dgm:pt modelId="{BCBE3322-9ABE-49A6-A8CC-8C2F955BE016}" type="pres">
      <dgm:prSet presAssocID="{5C620584-08FE-4887-B7D2-853492A59075}" presName="tx1" presStyleLbl="revTx" presStyleIdx="9" presStyleCnt="10"/>
      <dgm:spPr/>
    </dgm:pt>
    <dgm:pt modelId="{31CD0B8F-C5D7-4D55-A010-464048D34ED2}" type="pres">
      <dgm:prSet presAssocID="{5C620584-08FE-4887-B7D2-853492A59075}" presName="vert1" presStyleCnt="0"/>
      <dgm:spPr/>
    </dgm:pt>
  </dgm:ptLst>
  <dgm:cxnLst>
    <dgm:cxn modelId="{BB011E09-74C6-4E88-BF97-1522647780CB}" srcId="{B9D16213-A480-43BF-BA04-EAFCBE45A8E0}" destId="{0EED1BBD-027A-4AEB-B242-1764BF7D6DB7}" srcOrd="1" destOrd="0" parTransId="{5250148F-7BAB-456E-A7DF-CD7E1B3E2E5E}" sibTransId="{8C4FFE91-3EE1-4573-8BBD-95451FFDAAB7}"/>
    <dgm:cxn modelId="{6C3CA00D-8CFB-4931-835C-0BF1FC716387}" type="presOf" srcId="{4B698B91-05F0-44B5-8BD1-6C5CBEC12966}" destId="{F3095BAA-0E32-4F4B-9E1C-E510C358424A}" srcOrd="0" destOrd="0" presId="urn:microsoft.com/office/officeart/2008/layout/LinedList"/>
    <dgm:cxn modelId="{E9CB4811-834A-493F-82D1-EA5944A8050A}" srcId="{B9D16213-A480-43BF-BA04-EAFCBE45A8E0}" destId="{FA30A180-6F8D-482B-9A30-FC2D8F8E6CA1}" srcOrd="5" destOrd="0" parTransId="{C849B036-041A-4630-A408-C3592BEDB322}" sibTransId="{C36401CC-065B-4B52-B47C-CEF5F9108E80}"/>
    <dgm:cxn modelId="{3545FD3E-DE0B-42CB-9CF8-44AAF04077E3}" type="presOf" srcId="{FA30A180-6F8D-482B-9A30-FC2D8F8E6CA1}" destId="{56B80601-ABF7-4928-B4DC-7D845C21EBC7}" srcOrd="0" destOrd="0" presId="urn:microsoft.com/office/officeart/2008/layout/LinedList"/>
    <dgm:cxn modelId="{A480E862-4842-4B70-91B2-7C9CF0ABBED1}" type="presOf" srcId="{0AA88D70-B842-4992-973F-7048DC086A64}" destId="{F4C6F9A8-A04C-4DC2-A5D4-F8754DE314D1}" srcOrd="0" destOrd="0" presId="urn:microsoft.com/office/officeart/2008/layout/LinedList"/>
    <dgm:cxn modelId="{520C0846-87AF-4CD7-8ED7-DF14025AC160}" srcId="{B9D16213-A480-43BF-BA04-EAFCBE45A8E0}" destId="{6D259465-5A64-42AA-83FE-BEB0C9591B47}" srcOrd="6" destOrd="0" parTransId="{87CFE611-F536-4F28-B2B5-327E4E5F2E46}" sibTransId="{E3C846E3-CEAC-469B-AB88-9A3EFDDFE333}"/>
    <dgm:cxn modelId="{0700834C-7BA8-48CB-84C8-8F20BABC5E06}" type="presOf" srcId="{71ECCC43-1AEF-4D67-89E5-BF650BBBD77F}" destId="{C6970A0F-10F5-4300-A1C0-2B5CFCF38DDA}" srcOrd="0" destOrd="0" presId="urn:microsoft.com/office/officeart/2008/layout/LinedList"/>
    <dgm:cxn modelId="{D71C835A-6B48-47A8-9709-5890DEC18021}" srcId="{B9D16213-A480-43BF-BA04-EAFCBE45A8E0}" destId="{04C7B08D-FDE7-40E0-B779-11FD4AC615B9}" srcOrd="7" destOrd="0" parTransId="{0992ABF3-F20C-4E0E-8C1D-61DAEFD2FBEE}" sibTransId="{C8371BBC-112A-4530-8021-F51DC4D423EB}"/>
    <dgm:cxn modelId="{63FD2D7D-23E1-4306-80A6-DFBB245BEF4B}" type="presOf" srcId="{B9D16213-A480-43BF-BA04-EAFCBE45A8E0}" destId="{1F9888AF-C00A-45B1-B3DB-8377580AAD00}" srcOrd="0" destOrd="0" presId="urn:microsoft.com/office/officeart/2008/layout/LinedList"/>
    <dgm:cxn modelId="{A6B60797-E897-4CF8-8FD3-77CCAC18DB51}" srcId="{B9D16213-A480-43BF-BA04-EAFCBE45A8E0}" destId="{BA8D6C1E-0025-4C97-BD3A-54491A4FC939}" srcOrd="4" destOrd="0" parTransId="{FBA7FD1F-E1FE-4E57-9436-61BDE492EDFB}" sibTransId="{00D8D780-0205-4230-8540-DE2A8743FE3A}"/>
    <dgm:cxn modelId="{A4845BBC-29DD-42F1-AB00-3FE7FCA710F8}" srcId="{B9D16213-A480-43BF-BA04-EAFCBE45A8E0}" destId="{4DC85FA2-438E-473B-8D8E-DBDDE3691036}" srcOrd="2" destOrd="0" parTransId="{592688C3-12A5-4F3D-969C-8AAFA4B3CC1C}" sibTransId="{4639EA3A-577D-42D3-9847-D281FB9D8795}"/>
    <dgm:cxn modelId="{97244CBD-A366-498C-AA41-1B004B3B9F87}" type="presOf" srcId="{4DC85FA2-438E-473B-8D8E-DBDDE3691036}" destId="{1A56D30F-7F05-4928-8252-6B34340497E1}" srcOrd="0" destOrd="0" presId="urn:microsoft.com/office/officeart/2008/layout/LinedList"/>
    <dgm:cxn modelId="{4C29ADBF-BEBC-4B35-98D5-0481BF4598BB}" type="presOf" srcId="{5C620584-08FE-4887-B7D2-853492A59075}" destId="{BCBE3322-9ABE-49A6-A8CC-8C2F955BE016}" srcOrd="0" destOrd="0" presId="urn:microsoft.com/office/officeart/2008/layout/LinedList"/>
    <dgm:cxn modelId="{16746FCE-2074-4F95-8695-D263AD1FC133}" type="presOf" srcId="{04C7B08D-FDE7-40E0-B779-11FD4AC615B9}" destId="{37843CEB-45E8-4F1C-A000-18E45D96DEAA}" srcOrd="0" destOrd="0" presId="urn:microsoft.com/office/officeart/2008/layout/LinedList"/>
    <dgm:cxn modelId="{2E091AD4-43B4-4B53-BD84-51B169D87F5B}" type="presOf" srcId="{6D259465-5A64-42AA-83FE-BEB0C9591B47}" destId="{944CE4AE-F145-46E5-AFFA-A57A4FF3BD7D}" srcOrd="0" destOrd="0" presId="urn:microsoft.com/office/officeart/2008/layout/LinedList"/>
    <dgm:cxn modelId="{B24D21D7-31DE-4D7D-946F-C17F1D74F46B}" srcId="{B9D16213-A480-43BF-BA04-EAFCBE45A8E0}" destId="{0AA88D70-B842-4992-973F-7048DC086A64}" srcOrd="8" destOrd="0" parTransId="{CCC14D21-3A73-4802-AB91-BDD12D97D2D7}" sibTransId="{4E0D2E21-C41E-45EA-BA6B-AF6FDEF20511}"/>
    <dgm:cxn modelId="{60FDE3DB-99C3-4DD5-9FFC-F0CDF247B9A0}" srcId="{B9D16213-A480-43BF-BA04-EAFCBE45A8E0}" destId="{5C620584-08FE-4887-B7D2-853492A59075}" srcOrd="9" destOrd="0" parTransId="{8E502329-8F37-445A-8A10-B2EC429A2755}" sibTransId="{0CD082BD-EABE-4AE6-AFDF-D7E28FBAFBDA}"/>
    <dgm:cxn modelId="{201EEADC-4589-4077-AA5C-573EC08BFF94}" type="presOf" srcId="{BA8D6C1E-0025-4C97-BD3A-54491A4FC939}" destId="{AB36688E-7E6B-46BE-A311-FDDBC6CF30EF}" srcOrd="0" destOrd="0" presId="urn:microsoft.com/office/officeart/2008/layout/LinedList"/>
    <dgm:cxn modelId="{FA6F23E2-FDD1-424D-96D5-46E70D720C5F}" type="presOf" srcId="{0EED1BBD-027A-4AEB-B242-1764BF7D6DB7}" destId="{6C5F1517-7C62-458E-908E-662E4530CF2B}" srcOrd="0" destOrd="0" presId="urn:microsoft.com/office/officeart/2008/layout/LinedList"/>
    <dgm:cxn modelId="{F65E48EE-470D-4CF9-A60E-1C7251E43A52}" srcId="{B9D16213-A480-43BF-BA04-EAFCBE45A8E0}" destId="{4B698B91-05F0-44B5-8BD1-6C5CBEC12966}" srcOrd="0" destOrd="0" parTransId="{DD2FA74D-29BF-4BA5-AB36-9A5C79834F8A}" sibTransId="{A817AD05-0184-46E9-99C2-334382D1FAA0}"/>
    <dgm:cxn modelId="{64DFBAFF-759E-4D53-AA01-0AE4EF1DAFD8}" srcId="{B9D16213-A480-43BF-BA04-EAFCBE45A8E0}" destId="{71ECCC43-1AEF-4D67-89E5-BF650BBBD77F}" srcOrd="3" destOrd="0" parTransId="{07A15428-AA5F-442C-B3E0-51A55809319D}" sibTransId="{3971CEEF-3C6C-40AE-970E-E6E24BD0FD04}"/>
    <dgm:cxn modelId="{6C6C0CBF-D6CC-43BC-9EE3-4FAC83E2664A}" type="presParOf" srcId="{1F9888AF-C00A-45B1-B3DB-8377580AAD00}" destId="{891E225D-ABA8-4F1E-8E27-0084C9202B66}" srcOrd="0" destOrd="0" presId="urn:microsoft.com/office/officeart/2008/layout/LinedList"/>
    <dgm:cxn modelId="{CA6954A4-4F20-4F8F-8CD9-AE85791C8C0E}" type="presParOf" srcId="{1F9888AF-C00A-45B1-B3DB-8377580AAD00}" destId="{A951FCB1-8BA4-4006-A449-263C3FF010C8}" srcOrd="1" destOrd="0" presId="urn:microsoft.com/office/officeart/2008/layout/LinedList"/>
    <dgm:cxn modelId="{34D9E61E-73D0-43EB-84BE-D815D441B246}" type="presParOf" srcId="{A951FCB1-8BA4-4006-A449-263C3FF010C8}" destId="{F3095BAA-0E32-4F4B-9E1C-E510C358424A}" srcOrd="0" destOrd="0" presId="urn:microsoft.com/office/officeart/2008/layout/LinedList"/>
    <dgm:cxn modelId="{3F962415-7ABF-4CC7-A3CA-7387122C109B}" type="presParOf" srcId="{A951FCB1-8BA4-4006-A449-263C3FF010C8}" destId="{6E10783B-3577-415A-B555-0DED6F3D59AA}" srcOrd="1" destOrd="0" presId="urn:microsoft.com/office/officeart/2008/layout/LinedList"/>
    <dgm:cxn modelId="{DD83C0F0-67DD-4DC2-A21A-70360ADF73CA}" type="presParOf" srcId="{1F9888AF-C00A-45B1-B3DB-8377580AAD00}" destId="{3BCDAD52-1753-4A23-BB8D-8CB7B17B1866}" srcOrd="2" destOrd="0" presId="urn:microsoft.com/office/officeart/2008/layout/LinedList"/>
    <dgm:cxn modelId="{30F1197B-30D0-4943-AFB0-B8029D27C248}" type="presParOf" srcId="{1F9888AF-C00A-45B1-B3DB-8377580AAD00}" destId="{6F975F24-BE85-4A34-96EC-137E7C833CF9}" srcOrd="3" destOrd="0" presId="urn:microsoft.com/office/officeart/2008/layout/LinedList"/>
    <dgm:cxn modelId="{0F5EA910-D287-4FA9-96FC-378BCB643477}" type="presParOf" srcId="{6F975F24-BE85-4A34-96EC-137E7C833CF9}" destId="{6C5F1517-7C62-458E-908E-662E4530CF2B}" srcOrd="0" destOrd="0" presId="urn:microsoft.com/office/officeart/2008/layout/LinedList"/>
    <dgm:cxn modelId="{BBC8D613-E94D-429B-BFE3-9C020676E5C3}" type="presParOf" srcId="{6F975F24-BE85-4A34-96EC-137E7C833CF9}" destId="{B93C8129-FF95-44BD-B2D8-ABD3810BE674}" srcOrd="1" destOrd="0" presId="urn:microsoft.com/office/officeart/2008/layout/LinedList"/>
    <dgm:cxn modelId="{F12321DF-65F2-48AA-87BA-E03D10E1E5EC}" type="presParOf" srcId="{1F9888AF-C00A-45B1-B3DB-8377580AAD00}" destId="{FD22CA24-ED8B-47AD-96E4-170A68B7013C}" srcOrd="4" destOrd="0" presId="urn:microsoft.com/office/officeart/2008/layout/LinedList"/>
    <dgm:cxn modelId="{A3C94351-73B8-41B4-B803-7033418980AC}" type="presParOf" srcId="{1F9888AF-C00A-45B1-B3DB-8377580AAD00}" destId="{4CDD5897-49B6-4711-BBB6-40E75F4151F5}" srcOrd="5" destOrd="0" presId="urn:microsoft.com/office/officeart/2008/layout/LinedList"/>
    <dgm:cxn modelId="{D4CD764E-FD7D-4918-A607-96E35777DEEE}" type="presParOf" srcId="{4CDD5897-49B6-4711-BBB6-40E75F4151F5}" destId="{1A56D30F-7F05-4928-8252-6B34340497E1}" srcOrd="0" destOrd="0" presId="urn:microsoft.com/office/officeart/2008/layout/LinedList"/>
    <dgm:cxn modelId="{266A4EB3-A5C8-44FB-82CC-0B4DC58F2A8F}" type="presParOf" srcId="{4CDD5897-49B6-4711-BBB6-40E75F4151F5}" destId="{E1E06615-A7EB-4BE5-BBA2-6FEF8FF16210}" srcOrd="1" destOrd="0" presId="urn:microsoft.com/office/officeart/2008/layout/LinedList"/>
    <dgm:cxn modelId="{91D143BA-0CED-4722-A7C0-B3DEE99D923C}" type="presParOf" srcId="{1F9888AF-C00A-45B1-B3DB-8377580AAD00}" destId="{1376CDB7-8467-4183-9DD7-4471AA1594DC}" srcOrd="6" destOrd="0" presId="urn:microsoft.com/office/officeart/2008/layout/LinedList"/>
    <dgm:cxn modelId="{3DA39A1A-1841-497E-93E0-2577A79CE095}" type="presParOf" srcId="{1F9888AF-C00A-45B1-B3DB-8377580AAD00}" destId="{C70661F8-3787-4E51-88C9-5838FEC571A6}" srcOrd="7" destOrd="0" presId="urn:microsoft.com/office/officeart/2008/layout/LinedList"/>
    <dgm:cxn modelId="{A5454F89-1CC4-48DD-9DD1-B8D6E8F3FB71}" type="presParOf" srcId="{C70661F8-3787-4E51-88C9-5838FEC571A6}" destId="{C6970A0F-10F5-4300-A1C0-2B5CFCF38DDA}" srcOrd="0" destOrd="0" presId="urn:microsoft.com/office/officeart/2008/layout/LinedList"/>
    <dgm:cxn modelId="{C2A4F413-92F9-4CAE-BD98-FFA7FB484AF6}" type="presParOf" srcId="{C70661F8-3787-4E51-88C9-5838FEC571A6}" destId="{E899FE87-6547-4142-B7D6-6FA19148A01C}" srcOrd="1" destOrd="0" presId="urn:microsoft.com/office/officeart/2008/layout/LinedList"/>
    <dgm:cxn modelId="{663A44BE-5F4E-4F19-AC4E-FC6CF5756F35}" type="presParOf" srcId="{1F9888AF-C00A-45B1-B3DB-8377580AAD00}" destId="{D3D7B2A8-7EF9-476C-8EEE-7E26C6911367}" srcOrd="8" destOrd="0" presId="urn:microsoft.com/office/officeart/2008/layout/LinedList"/>
    <dgm:cxn modelId="{AD14E344-950A-4B66-B8AB-0964B094A9EB}" type="presParOf" srcId="{1F9888AF-C00A-45B1-B3DB-8377580AAD00}" destId="{FAFE08A1-5C54-4FED-A538-69BFC05EE3BB}" srcOrd="9" destOrd="0" presId="urn:microsoft.com/office/officeart/2008/layout/LinedList"/>
    <dgm:cxn modelId="{6CD73D80-D6B0-43CE-AE6F-CA58CACA8BD9}" type="presParOf" srcId="{FAFE08A1-5C54-4FED-A538-69BFC05EE3BB}" destId="{AB36688E-7E6B-46BE-A311-FDDBC6CF30EF}" srcOrd="0" destOrd="0" presId="urn:microsoft.com/office/officeart/2008/layout/LinedList"/>
    <dgm:cxn modelId="{C300DF64-69A7-4763-A84F-A62C4AB8A75E}" type="presParOf" srcId="{FAFE08A1-5C54-4FED-A538-69BFC05EE3BB}" destId="{BAD7B5BA-366C-49A1-B8E7-488BD4C3AC6C}" srcOrd="1" destOrd="0" presId="urn:microsoft.com/office/officeart/2008/layout/LinedList"/>
    <dgm:cxn modelId="{965501CE-E110-457D-BFE9-BCDD8C1B632B}" type="presParOf" srcId="{1F9888AF-C00A-45B1-B3DB-8377580AAD00}" destId="{DCBE8CC0-30FC-4E09-A1DF-CA6B7FFB566A}" srcOrd="10" destOrd="0" presId="urn:microsoft.com/office/officeart/2008/layout/LinedList"/>
    <dgm:cxn modelId="{DAC3568F-91D4-491A-B418-979E73F31F65}" type="presParOf" srcId="{1F9888AF-C00A-45B1-B3DB-8377580AAD00}" destId="{6D3721A1-D7FA-42AF-BB11-16DD947AB2B7}" srcOrd="11" destOrd="0" presId="urn:microsoft.com/office/officeart/2008/layout/LinedList"/>
    <dgm:cxn modelId="{C3846C37-B5A5-405B-B451-0BADB073E5E9}" type="presParOf" srcId="{6D3721A1-D7FA-42AF-BB11-16DD947AB2B7}" destId="{56B80601-ABF7-4928-B4DC-7D845C21EBC7}" srcOrd="0" destOrd="0" presId="urn:microsoft.com/office/officeart/2008/layout/LinedList"/>
    <dgm:cxn modelId="{17C8B3B6-013B-4D2D-AAC2-EF44D4149130}" type="presParOf" srcId="{6D3721A1-D7FA-42AF-BB11-16DD947AB2B7}" destId="{BF6A0D97-B8BD-4B8C-81D4-59F0BA43C2D4}" srcOrd="1" destOrd="0" presId="urn:microsoft.com/office/officeart/2008/layout/LinedList"/>
    <dgm:cxn modelId="{4AD614D0-9E4D-4D26-9A1F-2A525F58D9E6}" type="presParOf" srcId="{1F9888AF-C00A-45B1-B3DB-8377580AAD00}" destId="{33DC2F0D-9157-4621-85FA-F38E09E45777}" srcOrd="12" destOrd="0" presId="urn:microsoft.com/office/officeart/2008/layout/LinedList"/>
    <dgm:cxn modelId="{00350DE0-5177-4589-90B0-C25548CB375F}" type="presParOf" srcId="{1F9888AF-C00A-45B1-B3DB-8377580AAD00}" destId="{7C484C07-9D94-44B7-B6F4-9F456C38A08D}" srcOrd="13" destOrd="0" presId="urn:microsoft.com/office/officeart/2008/layout/LinedList"/>
    <dgm:cxn modelId="{A2040D52-68F2-4A33-9ABC-693F07A112C8}" type="presParOf" srcId="{7C484C07-9D94-44B7-B6F4-9F456C38A08D}" destId="{944CE4AE-F145-46E5-AFFA-A57A4FF3BD7D}" srcOrd="0" destOrd="0" presId="urn:microsoft.com/office/officeart/2008/layout/LinedList"/>
    <dgm:cxn modelId="{DA71E780-BCA6-4F73-A01F-CFB9B83B2370}" type="presParOf" srcId="{7C484C07-9D94-44B7-B6F4-9F456C38A08D}" destId="{4524255E-B268-4C37-8013-D65FF8A7CB71}" srcOrd="1" destOrd="0" presId="urn:microsoft.com/office/officeart/2008/layout/LinedList"/>
    <dgm:cxn modelId="{4BBBF6BD-241C-49EB-B909-741DFE729CCB}" type="presParOf" srcId="{1F9888AF-C00A-45B1-B3DB-8377580AAD00}" destId="{BE95C97B-1994-4847-99C3-8EE1A2E4D77B}" srcOrd="14" destOrd="0" presId="urn:microsoft.com/office/officeart/2008/layout/LinedList"/>
    <dgm:cxn modelId="{DCDF18C5-3F78-4601-8393-F30882F41BEE}" type="presParOf" srcId="{1F9888AF-C00A-45B1-B3DB-8377580AAD00}" destId="{95FA6BE5-3F60-4FC0-AA84-2C27A765C74E}" srcOrd="15" destOrd="0" presId="urn:microsoft.com/office/officeart/2008/layout/LinedList"/>
    <dgm:cxn modelId="{92588714-59BC-4A7A-8624-21FE2E8CDB8D}" type="presParOf" srcId="{95FA6BE5-3F60-4FC0-AA84-2C27A765C74E}" destId="{37843CEB-45E8-4F1C-A000-18E45D96DEAA}" srcOrd="0" destOrd="0" presId="urn:microsoft.com/office/officeart/2008/layout/LinedList"/>
    <dgm:cxn modelId="{AA12171D-0481-4DE9-9695-4DACAF634378}" type="presParOf" srcId="{95FA6BE5-3F60-4FC0-AA84-2C27A765C74E}" destId="{67DC3CFB-2BDE-4F02-8385-D3F31B84D9D2}" srcOrd="1" destOrd="0" presId="urn:microsoft.com/office/officeart/2008/layout/LinedList"/>
    <dgm:cxn modelId="{56EC3A76-D418-47F9-91FD-A1F37C0DFAE2}" type="presParOf" srcId="{1F9888AF-C00A-45B1-B3DB-8377580AAD00}" destId="{8C224D50-DD05-43C9-9083-323878167D9F}" srcOrd="16" destOrd="0" presId="urn:microsoft.com/office/officeart/2008/layout/LinedList"/>
    <dgm:cxn modelId="{8D387944-D3AE-4D40-9CFE-FCC565FCA66C}" type="presParOf" srcId="{1F9888AF-C00A-45B1-B3DB-8377580AAD00}" destId="{0FC2C809-2B71-4062-8899-3E5E61405723}" srcOrd="17" destOrd="0" presId="urn:microsoft.com/office/officeart/2008/layout/LinedList"/>
    <dgm:cxn modelId="{7D5D953D-CED3-48DC-A589-202DE03854A3}" type="presParOf" srcId="{0FC2C809-2B71-4062-8899-3E5E61405723}" destId="{F4C6F9A8-A04C-4DC2-A5D4-F8754DE314D1}" srcOrd="0" destOrd="0" presId="urn:microsoft.com/office/officeart/2008/layout/LinedList"/>
    <dgm:cxn modelId="{0F937D0E-7ED4-41D1-8298-82DE1917D0AD}" type="presParOf" srcId="{0FC2C809-2B71-4062-8899-3E5E61405723}" destId="{1A39627B-8210-4450-94A6-F4D3B4652025}" srcOrd="1" destOrd="0" presId="urn:microsoft.com/office/officeart/2008/layout/LinedList"/>
    <dgm:cxn modelId="{9B52B398-835B-4CB5-BC1B-1F461394ABE6}" type="presParOf" srcId="{1F9888AF-C00A-45B1-B3DB-8377580AAD00}" destId="{FC5F7F7D-4CCB-44F8-B38A-F9E022EC5561}" srcOrd="18" destOrd="0" presId="urn:microsoft.com/office/officeart/2008/layout/LinedList"/>
    <dgm:cxn modelId="{3933A657-579D-4369-A748-7B27E309E322}" type="presParOf" srcId="{1F9888AF-C00A-45B1-B3DB-8377580AAD00}" destId="{081795E8-6CBF-4374-932F-B36AACE84D00}" srcOrd="19" destOrd="0" presId="urn:microsoft.com/office/officeart/2008/layout/LinedList"/>
    <dgm:cxn modelId="{9C84B189-B5C7-483E-A9F1-A1936DA8D721}" type="presParOf" srcId="{081795E8-6CBF-4374-932F-B36AACE84D00}" destId="{BCBE3322-9ABE-49A6-A8CC-8C2F955BE016}" srcOrd="0" destOrd="0" presId="urn:microsoft.com/office/officeart/2008/layout/LinedList"/>
    <dgm:cxn modelId="{E261C8D4-13D3-49D8-88E4-860A7ECD0375}" type="presParOf" srcId="{081795E8-6CBF-4374-932F-B36AACE84D00}" destId="{31CD0B8F-C5D7-4D55-A010-464048D34ED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FF898AE-DA35-495A-9763-A1ACDE34942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DF8F0F3-A37C-4F01-86AC-B4FCF879B348}">
      <dgm:prSet/>
      <dgm:spPr/>
      <dgm:t>
        <a:bodyPr/>
        <a:lstStyle/>
        <a:p>
          <a:pPr>
            <a:lnSpc>
              <a:spcPct val="100000"/>
            </a:lnSpc>
          </a:pPr>
          <a:r>
            <a:rPr lang="en-NZ" b="1" dirty="0"/>
            <a:t>Unemployment and HPI: -0.70: </a:t>
          </a:r>
          <a:r>
            <a:rPr lang="en-NZ" dirty="0"/>
            <a:t>There is a strong negative correlation between unemployment rate and house price index. If unemployment rate decrease the house price tend to increase. Indicates that strong job market may boost the housing demand and prices</a:t>
          </a:r>
          <a:endParaRPr lang="en-US" dirty="0"/>
        </a:p>
      </dgm:t>
    </dgm:pt>
    <dgm:pt modelId="{93317332-6910-40B7-B21D-4133C1DC8768}" type="parTrans" cxnId="{24760DAC-42D8-4867-89B3-4A4165C1B410}">
      <dgm:prSet/>
      <dgm:spPr/>
      <dgm:t>
        <a:bodyPr/>
        <a:lstStyle/>
        <a:p>
          <a:endParaRPr lang="en-US"/>
        </a:p>
      </dgm:t>
    </dgm:pt>
    <dgm:pt modelId="{A28549A9-D6B8-4A13-9FE0-F1AAD04236D9}" type="sibTrans" cxnId="{24760DAC-42D8-4867-89B3-4A4165C1B410}">
      <dgm:prSet/>
      <dgm:spPr/>
      <dgm:t>
        <a:bodyPr/>
        <a:lstStyle/>
        <a:p>
          <a:endParaRPr lang="en-US"/>
        </a:p>
      </dgm:t>
    </dgm:pt>
    <dgm:pt modelId="{45390352-082F-4961-BEE3-F646C58F5581}">
      <dgm:prSet/>
      <dgm:spPr/>
      <dgm:t>
        <a:bodyPr/>
        <a:lstStyle/>
        <a:p>
          <a:pPr>
            <a:lnSpc>
              <a:spcPct val="100000"/>
            </a:lnSpc>
          </a:pPr>
          <a:r>
            <a:rPr lang="en-NZ" b="1" dirty="0"/>
            <a:t>Immigration vs HPI: -0.14: </a:t>
          </a:r>
          <a:r>
            <a:rPr lang="en-NZ" dirty="0"/>
            <a:t>Immigration has minimal impact on the house price. Slight increase in immigration can increase housing demand potentially effecting the house prices</a:t>
          </a:r>
          <a:endParaRPr lang="en-US" dirty="0"/>
        </a:p>
      </dgm:t>
    </dgm:pt>
    <dgm:pt modelId="{919DB0E1-4F7B-417A-AAB7-D425AC83EB46}" type="parTrans" cxnId="{ED9F83A9-2B8F-4C3D-A164-5C6FB01A4A0F}">
      <dgm:prSet/>
      <dgm:spPr/>
      <dgm:t>
        <a:bodyPr/>
        <a:lstStyle/>
        <a:p>
          <a:endParaRPr lang="en-US"/>
        </a:p>
      </dgm:t>
    </dgm:pt>
    <dgm:pt modelId="{1464A4BE-7B5F-4A81-9C94-CC73352C59BC}" type="sibTrans" cxnId="{ED9F83A9-2B8F-4C3D-A164-5C6FB01A4A0F}">
      <dgm:prSet/>
      <dgm:spPr/>
      <dgm:t>
        <a:bodyPr/>
        <a:lstStyle/>
        <a:p>
          <a:endParaRPr lang="en-US"/>
        </a:p>
      </dgm:t>
    </dgm:pt>
    <dgm:pt modelId="{F483EC07-33F0-47FD-A9DA-65E8C16691EB}">
      <dgm:prSet/>
      <dgm:spPr/>
      <dgm:t>
        <a:bodyPr/>
        <a:lstStyle/>
        <a:p>
          <a:pPr>
            <a:lnSpc>
              <a:spcPct val="100000"/>
            </a:lnSpc>
          </a:pPr>
          <a:r>
            <a:rPr lang="en-NZ" b="1" dirty="0"/>
            <a:t>Immigration vs unemployment rate: -0.33: </a:t>
          </a:r>
          <a:r>
            <a:rPr lang="en-NZ" dirty="0"/>
            <a:t>Higher immigration rate might be associated with low unemployment rate. Possible due to immigrant filling labour market gaps or stimulating economic growth. </a:t>
          </a:r>
          <a:endParaRPr lang="en-US" dirty="0"/>
        </a:p>
      </dgm:t>
    </dgm:pt>
    <dgm:pt modelId="{3756E33F-EE2F-4669-B884-00490C16F677}" type="parTrans" cxnId="{1E6704FA-55D5-486A-B967-F82E417E3EC6}">
      <dgm:prSet/>
      <dgm:spPr/>
      <dgm:t>
        <a:bodyPr/>
        <a:lstStyle/>
        <a:p>
          <a:endParaRPr lang="en-US"/>
        </a:p>
      </dgm:t>
    </dgm:pt>
    <dgm:pt modelId="{6CC029B4-0386-4178-8531-669D27ED25A9}" type="sibTrans" cxnId="{1E6704FA-55D5-486A-B967-F82E417E3EC6}">
      <dgm:prSet/>
      <dgm:spPr/>
      <dgm:t>
        <a:bodyPr/>
        <a:lstStyle/>
        <a:p>
          <a:endParaRPr lang="en-US"/>
        </a:p>
      </dgm:t>
    </dgm:pt>
    <dgm:pt modelId="{7BA34915-9977-43C0-99BC-A183BEF8B390}" type="pres">
      <dgm:prSet presAssocID="{1FF898AE-DA35-495A-9763-A1ACDE34942B}" presName="root" presStyleCnt="0">
        <dgm:presLayoutVars>
          <dgm:dir/>
          <dgm:resizeHandles val="exact"/>
        </dgm:presLayoutVars>
      </dgm:prSet>
      <dgm:spPr/>
    </dgm:pt>
    <dgm:pt modelId="{1BB5EF08-EA2C-4AF0-8F41-AFC9977A6CA2}" type="pres">
      <dgm:prSet presAssocID="{0DF8F0F3-A37C-4F01-86AC-B4FCF879B348}" presName="compNode" presStyleCnt="0"/>
      <dgm:spPr/>
    </dgm:pt>
    <dgm:pt modelId="{01EA0108-A6DC-49BA-B425-E84DE53D7E1D}" type="pres">
      <dgm:prSet presAssocID="{0DF8F0F3-A37C-4F01-86AC-B4FCF879B348}" presName="bgRect" presStyleLbl="bgShp" presStyleIdx="0" presStyleCnt="3"/>
      <dgm:spPr/>
    </dgm:pt>
    <dgm:pt modelId="{3372C249-5993-445B-B8B2-7C5D3145B8C8}" type="pres">
      <dgm:prSet presAssocID="{0DF8F0F3-A37C-4F01-86AC-B4FCF879B34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ey"/>
        </a:ext>
      </dgm:extLst>
    </dgm:pt>
    <dgm:pt modelId="{4516127D-DDD5-48D8-B025-8B731CF63CB8}" type="pres">
      <dgm:prSet presAssocID="{0DF8F0F3-A37C-4F01-86AC-B4FCF879B348}" presName="spaceRect" presStyleCnt="0"/>
      <dgm:spPr/>
    </dgm:pt>
    <dgm:pt modelId="{E53BF97A-32BA-4BF1-8BF3-BDC7EA8EFFD0}" type="pres">
      <dgm:prSet presAssocID="{0DF8F0F3-A37C-4F01-86AC-B4FCF879B348}" presName="parTx" presStyleLbl="revTx" presStyleIdx="0" presStyleCnt="3">
        <dgm:presLayoutVars>
          <dgm:chMax val="0"/>
          <dgm:chPref val="0"/>
        </dgm:presLayoutVars>
      </dgm:prSet>
      <dgm:spPr/>
    </dgm:pt>
    <dgm:pt modelId="{B3EA28C0-AE64-48C5-9A2D-660B23C201F5}" type="pres">
      <dgm:prSet presAssocID="{A28549A9-D6B8-4A13-9FE0-F1AAD04236D9}" presName="sibTrans" presStyleCnt="0"/>
      <dgm:spPr/>
    </dgm:pt>
    <dgm:pt modelId="{E8C29C99-82FB-4740-B1F2-E1995B1585EB}" type="pres">
      <dgm:prSet presAssocID="{45390352-082F-4961-BEE3-F646C58F5581}" presName="compNode" presStyleCnt="0"/>
      <dgm:spPr/>
    </dgm:pt>
    <dgm:pt modelId="{B0689709-C03F-48CB-900D-A001F3B713D2}" type="pres">
      <dgm:prSet presAssocID="{45390352-082F-4961-BEE3-F646C58F5581}" presName="bgRect" presStyleLbl="bgShp" presStyleIdx="1" presStyleCnt="3"/>
      <dgm:spPr/>
    </dgm:pt>
    <dgm:pt modelId="{CE276154-326F-4CEF-B419-989EF2381753}" type="pres">
      <dgm:prSet presAssocID="{45390352-082F-4961-BEE3-F646C58F558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41F62038-D58C-4AC5-9D23-944DD5A3CADE}" type="pres">
      <dgm:prSet presAssocID="{45390352-082F-4961-BEE3-F646C58F5581}" presName="spaceRect" presStyleCnt="0"/>
      <dgm:spPr/>
    </dgm:pt>
    <dgm:pt modelId="{A3E650FA-8BE1-4B9B-B6E4-88ED911779FD}" type="pres">
      <dgm:prSet presAssocID="{45390352-082F-4961-BEE3-F646C58F5581}" presName="parTx" presStyleLbl="revTx" presStyleIdx="1" presStyleCnt="3">
        <dgm:presLayoutVars>
          <dgm:chMax val="0"/>
          <dgm:chPref val="0"/>
        </dgm:presLayoutVars>
      </dgm:prSet>
      <dgm:spPr/>
    </dgm:pt>
    <dgm:pt modelId="{EAEF0731-B441-48B5-9646-2F43F77263CB}" type="pres">
      <dgm:prSet presAssocID="{1464A4BE-7B5F-4A81-9C94-CC73352C59BC}" presName="sibTrans" presStyleCnt="0"/>
      <dgm:spPr/>
    </dgm:pt>
    <dgm:pt modelId="{2AB65C07-E09F-4E12-8A9D-23F34B398B14}" type="pres">
      <dgm:prSet presAssocID="{F483EC07-33F0-47FD-A9DA-65E8C16691EB}" presName="compNode" presStyleCnt="0"/>
      <dgm:spPr/>
    </dgm:pt>
    <dgm:pt modelId="{DAAEF40E-AF37-4BFA-B5E6-DECAFAD71CCE}" type="pres">
      <dgm:prSet presAssocID="{F483EC07-33F0-47FD-A9DA-65E8C16691EB}" presName="bgRect" presStyleLbl="bgShp" presStyleIdx="2" presStyleCnt="3"/>
      <dgm:spPr/>
    </dgm:pt>
    <dgm:pt modelId="{4C083254-435E-44B6-9779-FD152B63C53C}" type="pres">
      <dgm:prSet presAssocID="{F483EC07-33F0-47FD-A9DA-65E8C16691E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a:ext>
      </dgm:extLst>
    </dgm:pt>
    <dgm:pt modelId="{21E1D128-F624-4796-8445-C84C07799439}" type="pres">
      <dgm:prSet presAssocID="{F483EC07-33F0-47FD-A9DA-65E8C16691EB}" presName="spaceRect" presStyleCnt="0"/>
      <dgm:spPr/>
    </dgm:pt>
    <dgm:pt modelId="{DF284751-AA55-415F-BFFA-34CE543F9730}" type="pres">
      <dgm:prSet presAssocID="{F483EC07-33F0-47FD-A9DA-65E8C16691EB}" presName="parTx" presStyleLbl="revTx" presStyleIdx="2" presStyleCnt="3">
        <dgm:presLayoutVars>
          <dgm:chMax val="0"/>
          <dgm:chPref val="0"/>
        </dgm:presLayoutVars>
      </dgm:prSet>
      <dgm:spPr/>
    </dgm:pt>
  </dgm:ptLst>
  <dgm:cxnLst>
    <dgm:cxn modelId="{6F3BC00D-F6E9-44F7-A21A-2AFFDB0417D9}" type="presOf" srcId="{45390352-082F-4961-BEE3-F646C58F5581}" destId="{A3E650FA-8BE1-4B9B-B6E4-88ED911779FD}" srcOrd="0" destOrd="0" presId="urn:microsoft.com/office/officeart/2018/2/layout/IconVerticalSolidList"/>
    <dgm:cxn modelId="{12872721-DC86-4CDF-815B-B89065658433}" type="presOf" srcId="{F483EC07-33F0-47FD-A9DA-65E8C16691EB}" destId="{DF284751-AA55-415F-BFFA-34CE543F9730}" srcOrd="0" destOrd="0" presId="urn:microsoft.com/office/officeart/2018/2/layout/IconVerticalSolidList"/>
    <dgm:cxn modelId="{CF97DA5C-5251-452C-BF4B-886DDA69CBC8}" type="presOf" srcId="{1FF898AE-DA35-495A-9763-A1ACDE34942B}" destId="{7BA34915-9977-43C0-99BC-A183BEF8B390}" srcOrd="0" destOrd="0" presId="urn:microsoft.com/office/officeart/2018/2/layout/IconVerticalSolidList"/>
    <dgm:cxn modelId="{ED9F83A9-2B8F-4C3D-A164-5C6FB01A4A0F}" srcId="{1FF898AE-DA35-495A-9763-A1ACDE34942B}" destId="{45390352-082F-4961-BEE3-F646C58F5581}" srcOrd="1" destOrd="0" parTransId="{919DB0E1-4F7B-417A-AAB7-D425AC83EB46}" sibTransId="{1464A4BE-7B5F-4A81-9C94-CC73352C59BC}"/>
    <dgm:cxn modelId="{24760DAC-42D8-4867-89B3-4A4165C1B410}" srcId="{1FF898AE-DA35-495A-9763-A1ACDE34942B}" destId="{0DF8F0F3-A37C-4F01-86AC-B4FCF879B348}" srcOrd="0" destOrd="0" parTransId="{93317332-6910-40B7-B21D-4133C1DC8768}" sibTransId="{A28549A9-D6B8-4A13-9FE0-F1AAD04236D9}"/>
    <dgm:cxn modelId="{1E6704FA-55D5-486A-B967-F82E417E3EC6}" srcId="{1FF898AE-DA35-495A-9763-A1ACDE34942B}" destId="{F483EC07-33F0-47FD-A9DA-65E8C16691EB}" srcOrd="2" destOrd="0" parTransId="{3756E33F-EE2F-4669-B884-00490C16F677}" sibTransId="{6CC029B4-0386-4178-8531-669D27ED25A9}"/>
    <dgm:cxn modelId="{A8A339FD-5305-4FB4-8DCB-7F947D8FE77A}" type="presOf" srcId="{0DF8F0F3-A37C-4F01-86AC-B4FCF879B348}" destId="{E53BF97A-32BA-4BF1-8BF3-BDC7EA8EFFD0}" srcOrd="0" destOrd="0" presId="urn:microsoft.com/office/officeart/2018/2/layout/IconVerticalSolidList"/>
    <dgm:cxn modelId="{3A2D6451-D015-450D-871A-9C28FE60C99F}" type="presParOf" srcId="{7BA34915-9977-43C0-99BC-A183BEF8B390}" destId="{1BB5EF08-EA2C-4AF0-8F41-AFC9977A6CA2}" srcOrd="0" destOrd="0" presId="urn:microsoft.com/office/officeart/2018/2/layout/IconVerticalSolidList"/>
    <dgm:cxn modelId="{B908EE87-3EC7-4715-8923-41DE6DFA7460}" type="presParOf" srcId="{1BB5EF08-EA2C-4AF0-8F41-AFC9977A6CA2}" destId="{01EA0108-A6DC-49BA-B425-E84DE53D7E1D}" srcOrd="0" destOrd="0" presId="urn:microsoft.com/office/officeart/2018/2/layout/IconVerticalSolidList"/>
    <dgm:cxn modelId="{AE45617E-8EDF-4A4D-BA52-7BED14CEB834}" type="presParOf" srcId="{1BB5EF08-EA2C-4AF0-8F41-AFC9977A6CA2}" destId="{3372C249-5993-445B-B8B2-7C5D3145B8C8}" srcOrd="1" destOrd="0" presId="urn:microsoft.com/office/officeart/2018/2/layout/IconVerticalSolidList"/>
    <dgm:cxn modelId="{C4319CA7-8809-4AEE-BFA6-F4719C5C4C01}" type="presParOf" srcId="{1BB5EF08-EA2C-4AF0-8F41-AFC9977A6CA2}" destId="{4516127D-DDD5-48D8-B025-8B731CF63CB8}" srcOrd="2" destOrd="0" presId="urn:microsoft.com/office/officeart/2018/2/layout/IconVerticalSolidList"/>
    <dgm:cxn modelId="{79B28AF3-FAD4-4011-9AFF-88F5E3C7E858}" type="presParOf" srcId="{1BB5EF08-EA2C-4AF0-8F41-AFC9977A6CA2}" destId="{E53BF97A-32BA-4BF1-8BF3-BDC7EA8EFFD0}" srcOrd="3" destOrd="0" presId="urn:microsoft.com/office/officeart/2018/2/layout/IconVerticalSolidList"/>
    <dgm:cxn modelId="{3C7131F5-E88E-4697-B37E-EA0FF58C6285}" type="presParOf" srcId="{7BA34915-9977-43C0-99BC-A183BEF8B390}" destId="{B3EA28C0-AE64-48C5-9A2D-660B23C201F5}" srcOrd="1" destOrd="0" presId="urn:microsoft.com/office/officeart/2018/2/layout/IconVerticalSolidList"/>
    <dgm:cxn modelId="{107ED9F4-8D27-4CC7-8372-08CF710A5FB1}" type="presParOf" srcId="{7BA34915-9977-43C0-99BC-A183BEF8B390}" destId="{E8C29C99-82FB-4740-B1F2-E1995B1585EB}" srcOrd="2" destOrd="0" presId="urn:microsoft.com/office/officeart/2018/2/layout/IconVerticalSolidList"/>
    <dgm:cxn modelId="{A2CE6EEE-BD1E-4D04-A26C-E0C843ED7A2E}" type="presParOf" srcId="{E8C29C99-82FB-4740-B1F2-E1995B1585EB}" destId="{B0689709-C03F-48CB-900D-A001F3B713D2}" srcOrd="0" destOrd="0" presId="urn:microsoft.com/office/officeart/2018/2/layout/IconVerticalSolidList"/>
    <dgm:cxn modelId="{23C50292-23EB-4D77-A249-47AF899224A0}" type="presParOf" srcId="{E8C29C99-82FB-4740-B1F2-E1995B1585EB}" destId="{CE276154-326F-4CEF-B419-989EF2381753}" srcOrd="1" destOrd="0" presId="urn:microsoft.com/office/officeart/2018/2/layout/IconVerticalSolidList"/>
    <dgm:cxn modelId="{41A69794-14BC-4C53-83A9-B35ADCC25BBF}" type="presParOf" srcId="{E8C29C99-82FB-4740-B1F2-E1995B1585EB}" destId="{41F62038-D58C-4AC5-9D23-944DD5A3CADE}" srcOrd="2" destOrd="0" presId="urn:microsoft.com/office/officeart/2018/2/layout/IconVerticalSolidList"/>
    <dgm:cxn modelId="{6AB71171-05DD-4F59-BA4C-397F07C0C01E}" type="presParOf" srcId="{E8C29C99-82FB-4740-B1F2-E1995B1585EB}" destId="{A3E650FA-8BE1-4B9B-B6E4-88ED911779FD}" srcOrd="3" destOrd="0" presId="urn:microsoft.com/office/officeart/2018/2/layout/IconVerticalSolidList"/>
    <dgm:cxn modelId="{55B5ED80-1569-4FFD-93FE-8CC7DA0E17EC}" type="presParOf" srcId="{7BA34915-9977-43C0-99BC-A183BEF8B390}" destId="{EAEF0731-B441-48B5-9646-2F43F77263CB}" srcOrd="3" destOrd="0" presId="urn:microsoft.com/office/officeart/2018/2/layout/IconVerticalSolidList"/>
    <dgm:cxn modelId="{1C832ACD-AB62-4F25-97B2-F93E56B01577}" type="presParOf" srcId="{7BA34915-9977-43C0-99BC-A183BEF8B390}" destId="{2AB65C07-E09F-4E12-8A9D-23F34B398B14}" srcOrd="4" destOrd="0" presId="urn:microsoft.com/office/officeart/2018/2/layout/IconVerticalSolidList"/>
    <dgm:cxn modelId="{5A715FCE-8B6F-495F-BB2D-C7C70D6E5C47}" type="presParOf" srcId="{2AB65C07-E09F-4E12-8A9D-23F34B398B14}" destId="{DAAEF40E-AF37-4BFA-B5E6-DECAFAD71CCE}" srcOrd="0" destOrd="0" presId="urn:microsoft.com/office/officeart/2018/2/layout/IconVerticalSolidList"/>
    <dgm:cxn modelId="{AD6BFE58-5AF4-47E2-AC0E-DCC1AD8A2ACB}" type="presParOf" srcId="{2AB65C07-E09F-4E12-8A9D-23F34B398B14}" destId="{4C083254-435E-44B6-9779-FD152B63C53C}" srcOrd="1" destOrd="0" presId="urn:microsoft.com/office/officeart/2018/2/layout/IconVerticalSolidList"/>
    <dgm:cxn modelId="{E1C63842-6177-4675-BBBF-8989BB2F7E85}" type="presParOf" srcId="{2AB65C07-E09F-4E12-8A9D-23F34B398B14}" destId="{21E1D128-F624-4796-8445-C84C07799439}" srcOrd="2" destOrd="0" presId="urn:microsoft.com/office/officeart/2018/2/layout/IconVerticalSolidList"/>
    <dgm:cxn modelId="{20687DCD-04F6-4394-8F02-0ABA6E339690}" type="presParOf" srcId="{2AB65C07-E09F-4E12-8A9D-23F34B398B14}" destId="{DF284751-AA55-415F-BFFA-34CE543F973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84A51C7-BEB0-4E2C-B8C5-893C1225F321}"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en-US"/>
        </a:p>
      </dgm:t>
    </dgm:pt>
    <dgm:pt modelId="{8C4D8684-16B6-4357-9552-C94A032C2E20}">
      <dgm:prSet/>
      <dgm:spPr/>
      <dgm:t>
        <a:bodyPr/>
        <a:lstStyle/>
        <a:p>
          <a:r>
            <a:rPr lang="en-US" dirty="0"/>
            <a:t>Graph: Points close to the line indicate accurate prediction, suggesting good performance but with room for improvement.</a:t>
          </a:r>
        </a:p>
      </dgm:t>
    </dgm:pt>
    <dgm:pt modelId="{6539F434-45DB-42BB-9EC6-50BD7F07C6B7}" type="parTrans" cxnId="{6304E536-320F-479A-A8D2-0848B85DDA33}">
      <dgm:prSet/>
      <dgm:spPr/>
      <dgm:t>
        <a:bodyPr/>
        <a:lstStyle/>
        <a:p>
          <a:endParaRPr lang="en-US"/>
        </a:p>
      </dgm:t>
    </dgm:pt>
    <dgm:pt modelId="{C3F49F06-309F-4FF9-B4B9-1591AF5ADF6E}" type="sibTrans" cxnId="{6304E536-320F-479A-A8D2-0848B85DDA33}">
      <dgm:prSet/>
      <dgm:spPr/>
      <dgm:t>
        <a:bodyPr/>
        <a:lstStyle/>
        <a:p>
          <a:endParaRPr lang="en-US"/>
        </a:p>
      </dgm:t>
    </dgm:pt>
    <dgm:pt modelId="{21BE0AF2-47AF-4243-BEF8-FDA60BD2CAB0}">
      <dgm:prSet/>
      <dgm:spPr/>
      <dgm:t>
        <a:bodyPr/>
        <a:lstStyle/>
        <a:p>
          <a:r>
            <a:rPr lang="en-US" dirty="0"/>
            <a:t>MSE (Mean Squared Error): Value = 45,388. This indicates the average squared difference between predicted house prices and indices. </a:t>
          </a:r>
        </a:p>
      </dgm:t>
    </dgm:pt>
    <dgm:pt modelId="{11596629-EBF5-4CC5-8F4A-99FD5FFB0B24}" type="parTrans" cxnId="{D5C861DE-7E50-49FE-84AB-6F2405E77BD2}">
      <dgm:prSet/>
      <dgm:spPr/>
      <dgm:t>
        <a:bodyPr/>
        <a:lstStyle/>
        <a:p>
          <a:endParaRPr lang="en-US"/>
        </a:p>
      </dgm:t>
    </dgm:pt>
    <dgm:pt modelId="{BCEC1B35-9383-4576-BB7E-3064F53C3D70}" type="sibTrans" cxnId="{D5C861DE-7E50-49FE-84AB-6F2405E77BD2}">
      <dgm:prSet/>
      <dgm:spPr/>
      <dgm:t>
        <a:bodyPr/>
        <a:lstStyle/>
        <a:p>
          <a:endParaRPr lang="en-US"/>
        </a:p>
      </dgm:t>
    </dgm:pt>
    <dgm:pt modelId="{CF7BD46D-98C2-4D75-BBC3-308540F656D4}">
      <dgm:prSet/>
      <dgm:spPr/>
      <dgm:t>
        <a:bodyPr/>
        <a:lstStyle/>
        <a:p>
          <a:r>
            <a:rPr lang="en-US" dirty="0"/>
            <a:t>R-Square: Value = 0.79. Model explains 79% of the variability in house price, indicating a strong fit. </a:t>
          </a:r>
        </a:p>
      </dgm:t>
    </dgm:pt>
    <dgm:pt modelId="{F94C9355-EEC0-45FF-93A8-E4B92FED6AF7}" type="parTrans" cxnId="{A3F48EA4-72D2-4246-BDF4-284084210176}">
      <dgm:prSet/>
      <dgm:spPr/>
      <dgm:t>
        <a:bodyPr/>
        <a:lstStyle/>
        <a:p>
          <a:endParaRPr lang="en-US"/>
        </a:p>
      </dgm:t>
    </dgm:pt>
    <dgm:pt modelId="{22EACD1E-8E6C-4329-8F20-7415D58E5DD5}" type="sibTrans" cxnId="{A3F48EA4-72D2-4246-BDF4-284084210176}">
      <dgm:prSet/>
      <dgm:spPr/>
      <dgm:t>
        <a:bodyPr/>
        <a:lstStyle/>
        <a:p>
          <a:endParaRPr lang="en-US"/>
        </a:p>
      </dgm:t>
    </dgm:pt>
    <dgm:pt modelId="{E1EF741A-D56A-4CD0-9464-F6F78106D645}">
      <dgm:prSet/>
      <dgm:spPr/>
      <dgm:t>
        <a:bodyPr/>
        <a:lstStyle/>
        <a:p>
          <a:r>
            <a:rPr lang="en-US"/>
            <a:t>A 1% increase in the unemployment rate decreases the house price index by about 902.81.</a:t>
          </a:r>
        </a:p>
      </dgm:t>
    </dgm:pt>
    <dgm:pt modelId="{71742005-1D24-4A73-B718-9F81C73E196C}" type="parTrans" cxnId="{4EDDE8EC-DBF0-4FDA-B20E-27684B79C3F8}">
      <dgm:prSet/>
      <dgm:spPr/>
      <dgm:t>
        <a:bodyPr/>
        <a:lstStyle/>
        <a:p>
          <a:endParaRPr lang="en-US"/>
        </a:p>
      </dgm:t>
    </dgm:pt>
    <dgm:pt modelId="{37D66498-A4FC-4B08-BAF2-19C8580761B5}" type="sibTrans" cxnId="{4EDDE8EC-DBF0-4FDA-B20E-27684B79C3F8}">
      <dgm:prSet/>
      <dgm:spPr/>
      <dgm:t>
        <a:bodyPr/>
        <a:lstStyle/>
        <a:p>
          <a:endParaRPr lang="en-US"/>
        </a:p>
      </dgm:t>
    </dgm:pt>
    <dgm:pt modelId="{8BB5C7B1-7764-44E2-8FEE-EE07FD475882}">
      <dgm:prSet/>
      <dgm:spPr/>
      <dgm:t>
        <a:bodyPr/>
        <a:lstStyle/>
        <a:p>
          <a:r>
            <a:rPr lang="en-US"/>
            <a:t>For each immigration, the house price index decreases by 0.000978. </a:t>
          </a:r>
        </a:p>
      </dgm:t>
    </dgm:pt>
    <dgm:pt modelId="{66EBC49B-4EF4-4118-9A9E-CA4268C4D363}" type="parTrans" cxnId="{78185F9A-DD60-42D1-ACD8-0A2079E0088D}">
      <dgm:prSet/>
      <dgm:spPr/>
      <dgm:t>
        <a:bodyPr/>
        <a:lstStyle/>
        <a:p>
          <a:endParaRPr lang="en-US"/>
        </a:p>
      </dgm:t>
    </dgm:pt>
    <dgm:pt modelId="{1F8D0EB6-1DFF-4FD6-844C-4349AE49B8BC}" type="sibTrans" cxnId="{78185F9A-DD60-42D1-ACD8-0A2079E0088D}">
      <dgm:prSet/>
      <dgm:spPr/>
      <dgm:t>
        <a:bodyPr/>
        <a:lstStyle/>
        <a:p>
          <a:endParaRPr lang="en-US"/>
        </a:p>
      </dgm:t>
    </dgm:pt>
    <dgm:pt modelId="{4DF64580-D064-4F1C-B58D-CA4982AFF950}">
      <dgm:prSet/>
      <dgm:spPr/>
      <dgm:t>
        <a:bodyPr/>
        <a:lstStyle/>
        <a:p>
          <a:r>
            <a:rPr lang="en-US"/>
            <a:t>Each additional house sale reduces the house price index by 0.00596. </a:t>
          </a:r>
        </a:p>
      </dgm:t>
    </dgm:pt>
    <dgm:pt modelId="{D50B09CE-10A0-409A-85D6-5AB3339BD01E}" type="parTrans" cxnId="{59E84496-9221-4403-B28A-7CEC848F3449}">
      <dgm:prSet/>
      <dgm:spPr/>
      <dgm:t>
        <a:bodyPr/>
        <a:lstStyle/>
        <a:p>
          <a:endParaRPr lang="en-US"/>
        </a:p>
      </dgm:t>
    </dgm:pt>
    <dgm:pt modelId="{E1A0CF4A-148D-4130-8196-9092F4A8537F}" type="sibTrans" cxnId="{59E84496-9221-4403-B28A-7CEC848F3449}">
      <dgm:prSet/>
      <dgm:spPr/>
      <dgm:t>
        <a:bodyPr/>
        <a:lstStyle/>
        <a:p>
          <a:endParaRPr lang="en-US"/>
        </a:p>
      </dgm:t>
    </dgm:pt>
    <dgm:pt modelId="{E7852E74-39E4-4AB1-A59A-7724C8F77BC0}">
      <dgm:prSet/>
      <dgm:spPr/>
      <dgm:t>
        <a:bodyPr/>
        <a:lstStyle/>
        <a:p>
          <a:r>
            <a:rPr lang="en-US"/>
            <a:t>Intercept value = 7620.14. The baseline house price index when all other variables are zero.</a:t>
          </a:r>
        </a:p>
      </dgm:t>
    </dgm:pt>
    <dgm:pt modelId="{61C2D81C-BF77-45DC-BBBF-A0F57ED216EC}" type="parTrans" cxnId="{6C8BDA1F-6B50-4694-B75F-CF5FAB0722A9}">
      <dgm:prSet/>
      <dgm:spPr/>
      <dgm:t>
        <a:bodyPr/>
        <a:lstStyle/>
        <a:p>
          <a:endParaRPr lang="en-US"/>
        </a:p>
      </dgm:t>
    </dgm:pt>
    <dgm:pt modelId="{B966E350-8139-4620-B23F-809CD4F93D1D}" type="sibTrans" cxnId="{6C8BDA1F-6B50-4694-B75F-CF5FAB0722A9}">
      <dgm:prSet/>
      <dgm:spPr/>
      <dgm:t>
        <a:bodyPr/>
        <a:lstStyle/>
        <a:p>
          <a:endParaRPr lang="en-US"/>
        </a:p>
      </dgm:t>
    </dgm:pt>
    <dgm:pt modelId="{708C331D-F424-4246-ADAE-E54FF562E70C}" type="pres">
      <dgm:prSet presAssocID="{884A51C7-BEB0-4E2C-B8C5-893C1225F321}" presName="linear" presStyleCnt="0">
        <dgm:presLayoutVars>
          <dgm:animLvl val="lvl"/>
          <dgm:resizeHandles val="exact"/>
        </dgm:presLayoutVars>
      </dgm:prSet>
      <dgm:spPr/>
    </dgm:pt>
    <dgm:pt modelId="{93DEDAEB-C5ED-4F4F-9D5A-E7CA80A76824}" type="pres">
      <dgm:prSet presAssocID="{8C4D8684-16B6-4357-9552-C94A032C2E20}" presName="parentText" presStyleLbl="node1" presStyleIdx="0" presStyleCnt="7">
        <dgm:presLayoutVars>
          <dgm:chMax val="0"/>
          <dgm:bulletEnabled val="1"/>
        </dgm:presLayoutVars>
      </dgm:prSet>
      <dgm:spPr/>
    </dgm:pt>
    <dgm:pt modelId="{0881CED0-1DB2-4859-A1F3-63CE99F9006F}" type="pres">
      <dgm:prSet presAssocID="{C3F49F06-309F-4FF9-B4B9-1591AF5ADF6E}" presName="spacer" presStyleCnt="0"/>
      <dgm:spPr/>
    </dgm:pt>
    <dgm:pt modelId="{41F0AFA6-8025-4E83-A32E-9796DE25B0C3}" type="pres">
      <dgm:prSet presAssocID="{21BE0AF2-47AF-4243-BEF8-FDA60BD2CAB0}" presName="parentText" presStyleLbl="node1" presStyleIdx="1" presStyleCnt="7">
        <dgm:presLayoutVars>
          <dgm:chMax val="0"/>
          <dgm:bulletEnabled val="1"/>
        </dgm:presLayoutVars>
      </dgm:prSet>
      <dgm:spPr/>
    </dgm:pt>
    <dgm:pt modelId="{04DFAE4C-9663-4A07-8565-7D52F9F70DBF}" type="pres">
      <dgm:prSet presAssocID="{BCEC1B35-9383-4576-BB7E-3064F53C3D70}" presName="spacer" presStyleCnt="0"/>
      <dgm:spPr/>
    </dgm:pt>
    <dgm:pt modelId="{0C54E7DF-3A50-4BDB-A968-ADACCA9C1013}" type="pres">
      <dgm:prSet presAssocID="{CF7BD46D-98C2-4D75-BBC3-308540F656D4}" presName="parentText" presStyleLbl="node1" presStyleIdx="2" presStyleCnt="7">
        <dgm:presLayoutVars>
          <dgm:chMax val="0"/>
          <dgm:bulletEnabled val="1"/>
        </dgm:presLayoutVars>
      </dgm:prSet>
      <dgm:spPr/>
    </dgm:pt>
    <dgm:pt modelId="{4E739F4B-9962-435B-BFB7-08AEF5CDC6C4}" type="pres">
      <dgm:prSet presAssocID="{22EACD1E-8E6C-4329-8F20-7415D58E5DD5}" presName="spacer" presStyleCnt="0"/>
      <dgm:spPr/>
    </dgm:pt>
    <dgm:pt modelId="{BB866BFA-BF29-48C7-8BB2-3AD9051FA1AA}" type="pres">
      <dgm:prSet presAssocID="{E1EF741A-D56A-4CD0-9464-F6F78106D645}" presName="parentText" presStyleLbl="node1" presStyleIdx="3" presStyleCnt="7">
        <dgm:presLayoutVars>
          <dgm:chMax val="0"/>
          <dgm:bulletEnabled val="1"/>
        </dgm:presLayoutVars>
      </dgm:prSet>
      <dgm:spPr/>
    </dgm:pt>
    <dgm:pt modelId="{D56DC73A-CE6E-4BF6-A36C-CCFDA4ED45D1}" type="pres">
      <dgm:prSet presAssocID="{37D66498-A4FC-4B08-BAF2-19C8580761B5}" presName="spacer" presStyleCnt="0"/>
      <dgm:spPr/>
    </dgm:pt>
    <dgm:pt modelId="{E474A130-FF8E-4A33-8F99-F446C0571B9F}" type="pres">
      <dgm:prSet presAssocID="{8BB5C7B1-7764-44E2-8FEE-EE07FD475882}" presName="parentText" presStyleLbl="node1" presStyleIdx="4" presStyleCnt="7">
        <dgm:presLayoutVars>
          <dgm:chMax val="0"/>
          <dgm:bulletEnabled val="1"/>
        </dgm:presLayoutVars>
      </dgm:prSet>
      <dgm:spPr/>
    </dgm:pt>
    <dgm:pt modelId="{9CBF376F-C86D-4F12-8C58-50FD44F19DAB}" type="pres">
      <dgm:prSet presAssocID="{1F8D0EB6-1DFF-4FD6-844C-4349AE49B8BC}" presName="spacer" presStyleCnt="0"/>
      <dgm:spPr/>
    </dgm:pt>
    <dgm:pt modelId="{F6232C15-3ED3-4C10-8F64-70EAB8E9267B}" type="pres">
      <dgm:prSet presAssocID="{4DF64580-D064-4F1C-B58D-CA4982AFF950}" presName="parentText" presStyleLbl="node1" presStyleIdx="5" presStyleCnt="7">
        <dgm:presLayoutVars>
          <dgm:chMax val="0"/>
          <dgm:bulletEnabled val="1"/>
        </dgm:presLayoutVars>
      </dgm:prSet>
      <dgm:spPr/>
    </dgm:pt>
    <dgm:pt modelId="{8B2F0239-F21B-44F2-97B4-FEC37E66DD26}" type="pres">
      <dgm:prSet presAssocID="{E1A0CF4A-148D-4130-8196-9092F4A8537F}" presName="spacer" presStyleCnt="0"/>
      <dgm:spPr/>
    </dgm:pt>
    <dgm:pt modelId="{8C0C6E12-E3D8-43AD-8B20-309F4C28C4E9}" type="pres">
      <dgm:prSet presAssocID="{E7852E74-39E4-4AB1-A59A-7724C8F77BC0}" presName="parentText" presStyleLbl="node1" presStyleIdx="6" presStyleCnt="7">
        <dgm:presLayoutVars>
          <dgm:chMax val="0"/>
          <dgm:bulletEnabled val="1"/>
        </dgm:presLayoutVars>
      </dgm:prSet>
      <dgm:spPr/>
    </dgm:pt>
  </dgm:ptLst>
  <dgm:cxnLst>
    <dgm:cxn modelId="{EA7FBC16-8FBF-407C-84C3-2B49E5D58AEF}" type="presOf" srcId="{E1EF741A-D56A-4CD0-9464-F6F78106D645}" destId="{BB866BFA-BF29-48C7-8BB2-3AD9051FA1AA}" srcOrd="0" destOrd="0" presId="urn:microsoft.com/office/officeart/2005/8/layout/vList2"/>
    <dgm:cxn modelId="{8441A317-CE38-430D-B8A4-6483279C4ACA}" type="presOf" srcId="{CF7BD46D-98C2-4D75-BBC3-308540F656D4}" destId="{0C54E7DF-3A50-4BDB-A968-ADACCA9C1013}" srcOrd="0" destOrd="0" presId="urn:microsoft.com/office/officeart/2005/8/layout/vList2"/>
    <dgm:cxn modelId="{6C8BDA1F-6B50-4694-B75F-CF5FAB0722A9}" srcId="{884A51C7-BEB0-4E2C-B8C5-893C1225F321}" destId="{E7852E74-39E4-4AB1-A59A-7724C8F77BC0}" srcOrd="6" destOrd="0" parTransId="{61C2D81C-BF77-45DC-BBBF-A0F57ED216EC}" sibTransId="{B966E350-8139-4620-B23F-809CD4F93D1D}"/>
    <dgm:cxn modelId="{D5EB1D35-C6A5-4963-87E4-774735157032}" type="presOf" srcId="{884A51C7-BEB0-4E2C-B8C5-893C1225F321}" destId="{708C331D-F424-4246-ADAE-E54FF562E70C}" srcOrd="0" destOrd="0" presId="urn:microsoft.com/office/officeart/2005/8/layout/vList2"/>
    <dgm:cxn modelId="{6304E536-320F-479A-A8D2-0848B85DDA33}" srcId="{884A51C7-BEB0-4E2C-B8C5-893C1225F321}" destId="{8C4D8684-16B6-4357-9552-C94A032C2E20}" srcOrd="0" destOrd="0" parTransId="{6539F434-45DB-42BB-9EC6-50BD7F07C6B7}" sibTransId="{C3F49F06-309F-4FF9-B4B9-1591AF5ADF6E}"/>
    <dgm:cxn modelId="{3294D75F-C2EE-48E0-9ED6-8746EC0FFD28}" type="presOf" srcId="{E7852E74-39E4-4AB1-A59A-7724C8F77BC0}" destId="{8C0C6E12-E3D8-43AD-8B20-309F4C28C4E9}" srcOrd="0" destOrd="0" presId="urn:microsoft.com/office/officeart/2005/8/layout/vList2"/>
    <dgm:cxn modelId="{F3FE1987-57F0-4273-BEB3-08EDE7C8697A}" type="presOf" srcId="{21BE0AF2-47AF-4243-BEF8-FDA60BD2CAB0}" destId="{41F0AFA6-8025-4E83-A32E-9796DE25B0C3}" srcOrd="0" destOrd="0" presId="urn:microsoft.com/office/officeart/2005/8/layout/vList2"/>
    <dgm:cxn modelId="{92E4378B-6AC6-417C-83B0-132502E0773E}" type="presOf" srcId="{8C4D8684-16B6-4357-9552-C94A032C2E20}" destId="{93DEDAEB-C5ED-4F4F-9D5A-E7CA80A76824}" srcOrd="0" destOrd="0" presId="urn:microsoft.com/office/officeart/2005/8/layout/vList2"/>
    <dgm:cxn modelId="{59E84496-9221-4403-B28A-7CEC848F3449}" srcId="{884A51C7-BEB0-4E2C-B8C5-893C1225F321}" destId="{4DF64580-D064-4F1C-B58D-CA4982AFF950}" srcOrd="5" destOrd="0" parTransId="{D50B09CE-10A0-409A-85D6-5AB3339BD01E}" sibTransId="{E1A0CF4A-148D-4130-8196-9092F4A8537F}"/>
    <dgm:cxn modelId="{78185F9A-DD60-42D1-ACD8-0A2079E0088D}" srcId="{884A51C7-BEB0-4E2C-B8C5-893C1225F321}" destId="{8BB5C7B1-7764-44E2-8FEE-EE07FD475882}" srcOrd="4" destOrd="0" parTransId="{66EBC49B-4EF4-4118-9A9E-CA4268C4D363}" sibTransId="{1F8D0EB6-1DFF-4FD6-844C-4349AE49B8BC}"/>
    <dgm:cxn modelId="{A3F48EA4-72D2-4246-BDF4-284084210176}" srcId="{884A51C7-BEB0-4E2C-B8C5-893C1225F321}" destId="{CF7BD46D-98C2-4D75-BBC3-308540F656D4}" srcOrd="2" destOrd="0" parTransId="{F94C9355-EEC0-45FF-93A8-E4B92FED6AF7}" sibTransId="{22EACD1E-8E6C-4329-8F20-7415D58E5DD5}"/>
    <dgm:cxn modelId="{2F55EEA7-7658-481F-9339-352F562CAF7B}" type="presOf" srcId="{8BB5C7B1-7764-44E2-8FEE-EE07FD475882}" destId="{E474A130-FF8E-4A33-8F99-F446C0571B9F}" srcOrd="0" destOrd="0" presId="urn:microsoft.com/office/officeart/2005/8/layout/vList2"/>
    <dgm:cxn modelId="{5806B4D6-91F7-402F-ADCE-22BFA358BCBF}" type="presOf" srcId="{4DF64580-D064-4F1C-B58D-CA4982AFF950}" destId="{F6232C15-3ED3-4C10-8F64-70EAB8E9267B}" srcOrd="0" destOrd="0" presId="urn:microsoft.com/office/officeart/2005/8/layout/vList2"/>
    <dgm:cxn modelId="{D5C861DE-7E50-49FE-84AB-6F2405E77BD2}" srcId="{884A51C7-BEB0-4E2C-B8C5-893C1225F321}" destId="{21BE0AF2-47AF-4243-BEF8-FDA60BD2CAB0}" srcOrd="1" destOrd="0" parTransId="{11596629-EBF5-4CC5-8F4A-99FD5FFB0B24}" sibTransId="{BCEC1B35-9383-4576-BB7E-3064F53C3D70}"/>
    <dgm:cxn modelId="{4EDDE8EC-DBF0-4FDA-B20E-27684B79C3F8}" srcId="{884A51C7-BEB0-4E2C-B8C5-893C1225F321}" destId="{E1EF741A-D56A-4CD0-9464-F6F78106D645}" srcOrd="3" destOrd="0" parTransId="{71742005-1D24-4A73-B718-9F81C73E196C}" sibTransId="{37D66498-A4FC-4B08-BAF2-19C8580761B5}"/>
    <dgm:cxn modelId="{21CEB0E2-6942-47C9-8B0B-CAB9D13026EC}" type="presParOf" srcId="{708C331D-F424-4246-ADAE-E54FF562E70C}" destId="{93DEDAEB-C5ED-4F4F-9D5A-E7CA80A76824}" srcOrd="0" destOrd="0" presId="urn:microsoft.com/office/officeart/2005/8/layout/vList2"/>
    <dgm:cxn modelId="{45A62740-B997-4E44-8548-ACE21DA29FF0}" type="presParOf" srcId="{708C331D-F424-4246-ADAE-E54FF562E70C}" destId="{0881CED0-1DB2-4859-A1F3-63CE99F9006F}" srcOrd="1" destOrd="0" presId="urn:microsoft.com/office/officeart/2005/8/layout/vList2"/>
    <dgm:cxn modelId="{FE2314E9-C33D-45B9-98D6-B0AF1089A74D}" type="presParOf" srcId="{708C331D-F424-4246-ADAE-E54FF562E70C}" destId="{41F0AFA6-8025-4E83-A32E-9796DE25B0C3}" srcOrd="2" destOrd="0" presId="urn:microsoft.com/office/officeart/2005/8/layout/vList2"/>
    <dgm:cxn modelId="{F7C3AD5A-4AE6-4BCB-A3F4-CD18BC4FA3AF}" type="presParOf" srcId="{708C331D-F424-4246-ADAE-E54FF562E70C}" destId="{04DFAE4C-9663-4A07-8565-7D52F9F70DBF}" srcOrd="3" destOrd="0" presId="urn:microsoft.com/office/officeart/2005/8/layout/vList2"/>
    <dgm:cxn modelId="{2A9938AB-B3DD-4007-97CA-9CA3AE156BF4}" type="presParOf" srcId="{708C331D-F424-4246-ADAE-E54FF562E70C}" destId="{0C54E7DF-3A50-4BDB-A968-ADACCA9C1013}" srcOrd="4" destOrd="0" presId="urn:microsoft.com/office/officeart/2005/8/layout/vList2"/>
    <dgm:cxn modelId="{C73A69E7-8E8E-4F62-B3E4-97AFF5BB0300}" type="presParOf" srcId="{708C331D-F424-4246-ADAE-E54FF562E70C}" destId="{4E739F4B-9962-435B-BFB7-08AEF5CDC6C4}" srcOrd="5" destOrd="0" presId="urn:microsoft.com/office/officeart/2005/8/layout/vList2"/>
    <dgm:cxn modelId="{2186533B-B0D3-4CBD-A431-988D5DE84B06}" type="presParOf" srcId="{708C331D-F424-4246-ADAE-E54FF562E70C}" destId="{BB866BFA-BF29-48C7-8BB2-3AD9051FA1AA}" srcOrd="6" destOrd="0" presId="urn:microsoft.com/office/officeart/2005/8/layout/vList2"/>
    <dgm:cxn modelId="{0A6985C3-8CD9-4951-9A85-B5B5DB50075A}" type="presParOf" srcId="{708C331D-F424-4246-ADAE-E54FF562E70C}" destId="{D56DC73A-CE6E-4BF6-A36C-CCFDA4ED45D1}" srcOrd="7" destOrd="0" presId="urn:microsoft.com/office/officeart/2005/8/layout/vList2"/>
    <dgm:cxn modelId="{9B35CBA9-25D9-4B23-AE36-48253AE7672F}" type="presParOf" srcId="{708C331D-F424-4246-ADAE-E54FF562E70C}" destId="{E474A130-FF8E-4A33-8F99-F446C0571B9F}" srcOrd="8" destOrd="0" presId="urn:microsoft.com/office/officeart/2005/8/layout/vList2"/>
    <dgm:cxn modelId="{A9F050E7-1484-4294-AE71-69619A24C062}" type="presParOf" srcId="{708C331D-F424-4246-ADAE-E54FF562E70C}" destId="{9CBF376F-C86D-4F12-8C58-50FD44F19DAB}" srcOrd="9" destOrd="0" presId="urn:microsoft.com/office/officeart/2005/8/layout/vList2"/>
    <dgm:cxn modelId="{46AA4DFA-94B4-4721-B365-66ACACB0B891}" type="presParOf" srcId="{708C331D-F424-4246-ADAE-E54FF562E70C}" destId="{F6232C15-3ED3-4C10-8F64-70EAB8E9267B}" srcOrd="10" destOrd="0" presId="urn:microsoft.com/office/officeart/2005/8/layout/vList2"/>
    <dgm:cxn modelId="{95E6D1D5-DBE6-4C62-BF84-3DCC3587D4CC}" type="presParOf" srcId="{708C331D-F424-4246-ADAE-E54FF562E70C}" destId="{8B2F0239-F21B-44F2-97B4-FEC37E66DD26}" srcOrd="11" destOrd="0" presId="urn:microsoft.com/office/officeart/2005/8/layout/vList2"/>
    <dgm:cxn modelId="{C1FF8AF6-1928-4163-8ACF-6BEF7231D8C2}" type="presParOf" srcId="{708C331D-F424-4246-ADAE-E54FF562E70C}" destId="{8C0C6E12-E3D8-43AD-8B20-309F4C28C4E9}"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717BD907-0641-40C8-A5E9-DB4CAB4B8D0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18C9B94-AA95-4FFF-8C2F-4DD05D815DD1}">
      <dgm:prSet/>
      <dgm:spPr/>
      <dgm:t>
        <a:bodyPr/>
        <a:lstStyle/>
        <a:p>
          <a:pPr>
            <a:lnSpc>
              <a:spcPct val="100000"/>
            </a:lnSpc>
          </a:pPr>
          <a:r>
            <a:rPr lang="en-US"/>
            <a:t>The analysis explores the impact of unemployment and immigration on the housing market. </a:t>
          </a:r>
        </a:p>
      </dgm:t>
    </dgm:pt>
    <dgm:pt modelId="{97D13FD4-888F-4946-BE64-846784240078}" type="parTrans" cxnId="{83C80B35-181E-4490-AFA3-0765443E5229}">
      <dgm:prSet/>
      <dgm:spPr/>
      <dgm:t>
        <a:bodyPr/>
        <a:lstStyle/>
        <a:p>
          <a:endParaRPr lang="en-US"/>
        </a:p>
      </dgm:t>
    </dgm:pt>
    <dgm:pt modelId="{6DA9170C-0CD2-4640-8B02-0F2713D8C460}" type="sibTrans" cxnId="{83C80B35-181E-4490-AFA3-0765443E5229}">
      <dgm:prSet/>
      <dgm:spPr/>
      <dgm:t>
        <a:bodyPr/>
        <a:lstStyle/>
        <a:p>
          <a:endParaRPr lang="en-US"/>
        </a:p>
      </dgm:t>
    </dgm:pt>
    <dgm:pt modelId="{6FDC3567-2B2E-4630-BA3E-2E724C108430}">
      <dgm:prSet/>
      <dgm:spPr/>
      <dgm:t>
        <a:bodyPr/>
        <a:lstStyle/>
        <a:p>
          <a:pPr>
            <a:lnSpc>
              <a:spcPct val="100000"/>
            </a:lnSpc>
          </a:pPr>
          <a:r>
            <a:rPr lang="en-US"/>
            <a:t>The findings show that a strong job market boosts housing demand, while immigration has minimal impact on house prices. Additionally, higher immigration may reduce the unemployment rate. </a:t>
          </a:r>
        </a:p>
      </dgm:t>
    </dgm:pt>
    <dgm:pt modelId="{CEDB454A-DE89-47AD-B02E-EC471065BF29}" type="parTrans" cxnId="{C8CE0AB7-D0E4-402B-8C28-973E8C38C293}">
      <dgm:prSet/>
      <dgm:spPr/>
      <dgm:t>
        <a:bodyPr/>
        <a:lstStyle/>
        <a:p>
          <a:endParaRPr lang="en-US"/>
        </a:p>
      </dgm:t>
    </dgm:pt>
    <dgm:pt modelId="{B8F2DBF6-6CE6-40EF-AE5D-7E6CA080C299}" type="sibTrans" cxnId="{C8CE0AB7-D0E4-402B-8C28-973E8C38C293}">
      <dgm:prSet/>
      <dgm:spPr/>
      <dgm:t>
        <a:bodyPr/>
        <a:lstStyle/>
        <a:p>
          <a:endParaRPr lang="en-US"/>
        </a:p>
      </dgm:t>
    </dgm:pt>
    <dgm:pt modelId="{5FA9BC4D-8E0E-414A-81CB-932588FC1DA0}">
      <dgm:prSet/>
      <dgm:spPr/>
      <dgm:t>
        <a:bodyPr/>
        <a:lstStyle/>
        <a:p>
          <a:pPr>
            <a:lnSpc>
              <a:spcPct val="100000"/>
            </a:lnSpc>
          </a:pPr>
          <a:r>
            <a:rPr lang="en-US"/>
            <a:t>Understanding this relationship can inform public policy and community planning for economic stability. </a:t>
          </a:r>
        </a:p>
      </dgm:t>
    </dgm:pt>
    <dgm:pt modelId="{4AFE6207-0FB4-4A66-9F1C-7268DA9AB073}" type="parTrans" cxnId="{7D9C73D7-184B-448A-8712-61F55A41A0AA}">
      <dgm:prSet/>
      <dgm:spPr/>
      <dgm:t>
        <a:bodyPr/>
        <a:lstStyle/>
        <a:p>
          <a:endParaRPr lang="en-US"/>
        </a:p>
      </dgm:t>
    </dgm:pt>
    <dgm:pt modelId="{89B7969B-45AA-4670-8245-E301D26D467E}" type="sibTrans" cxnId="{7D9C73D7-184B-448A-8712-61F55A41A0AA}">
      <dgm:prSet/>
      <dgm:spPr/>
      <dgm:t>
        <a:bodyPr/>
        <a:lstStyle/>
        <a:p>
          <a:endParaRPr lang="en-US"/>
        </a:p>
      </dgm:t>
    </dgm:pt>
    <dgm:pt modelId="{A5A974B2-1CC8-4C6C-8066-409F30AD73B0}">
      <dgm:prSet/>
      <dgm:spPr/>
      <dgm:t>
        <a:bodyPr/>
        <a:lstStyle/>
        <a:p>
          <a:pPr>
            <a:lnSpc>
              <a:spcPct val="100000"/>
            </a:lnSpc>
          </a:pPr>
          <a:r>
            <a:rPr lang="en-US"/>
            <a:t>Further research could examine the impact of policy changes on immigration and housing, as well as the influence of interest rates on housing trends.</a:t>
          </a:r>
        </a:p>
      </dgm:t>
    </dgm:pt>
    <dgm:pt modelId="{5D956213-B899-40FA-866F-2CA5CC850864}" type="parTrans" cxnId="{38A77D8F-D890-4274-8767-2F85B485F8AF}">
      <dgm:prSet/>
      <dgm:spPr/>
      <dgm:t>
        <a:bodyPr/>
        <a:lstStyle/>
        <a:p>
          <a:endParaRPr lang="en-US"/>
        </a:p>
      </dgm:t>
    </dgm:pt>
    <dgm:pt modelId="{706F5450-99C7-4AF0-8A2A-6DB0938F8D35}" type="sibTrans" cxnId="{38A77D8F-D890-4274-8767-2F85B485F8AF}">
      <dgm:prSet/>
      <dgm:spPr/>
      <dgm:t>
        <a:bodyPr/>
        <a:lstStyle/>
        <a:p>
          <a:endParaRPr lang="en-US"/>
        </a:p>
      </dgm:t>
    </dgm:pt>
    <dgm:pt modelId="{1D64760F-D710-419D-B4B8-B61F2CAB95D6}" type="pres">
      <dgm:prSet presAssocID="{717BD907-0641-40C8-A5E9-DB4CAB4B8D0B}" presName="root" presStyleCnt="0">
        <dgm:presLayoutVars>
          <dgm:dir/>
          <dgm:resizeHandles val="exact"/>
        </dgm:presLayoutVars>
      </dgm:prSet>
      <dgm:spPr/>
    </dgm:pt>
    <dgm:pt modelId="{D5E85C1F-8E57-4B67-9EC6-7E4DC0BEE4DA}" type="pres">
      <dgm:prSet presAssocID="{718C9B94-AA95-4FFF-8C2F-4DD05D815DD1}" presName="compNode" presStyleCnt="0"/>
      <dgm:spPr/>
    </dgm:pt>
    <dgm:pt modelId="{7DC0F43D-67E1-4AFD-BEF7-BAE548FB3BED}" type="pres">
      <dgm:prSet presAssocID="{718C9B94-AA95-4FFF-8C2F-4DD05D815DD1}" presName="bgRect" presStyleLbl="bgShp" presStyleIdx="0" presStyleCnt="4"/>
      <dgm:spPr/>
    </dgm:pt>
    <dgm:pt modelId="{4E81D603-EAA8-42C2-A7B2-6CE5D0EBA678}" type="pres">
      <dgm:prSet presAssocID="{718C9B94-AA95-4FFF-8C2F-4DD05D815DD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use"/>
        </a:ext>
      </dgm:extLst>
    </dgm:pt>
    <dgm:pt modelId="{1831239E-FB61-4D11-AC00-AA56BB25E987}" type="pres">
      <dgm:prSet presAssocID="{718C9B94-AA95-4FFF-8C2F-4DD05D815DD1}" presName="spaceRect" presStyleCnt="0"/>
      <dgm:spPr/>
    </dgm:pt>
    <dgm:pt modelId="{34C71A4B-1A88-4973-8869-C2CEE16819F8}" type="pres">
      <dgm:prSet presAssocID="{718C9B94-AA95-4FFF-8C2F-4DD05D815DD1}" presName="parTx" presStyleLbl="revTx" presStyleIdx="0" presStyleCnt="4">
        <dgm:presLayoutVars>
          <dgm:chMax val="0"/>
          <dgm:chPref val="0"/>
        </dgm:presLayoutVars>
      </dgm:prSet>
      <dgm:spPr/>
    </dgm:pt>
    <dgm:pt modelId="{60F788F4-EF9F-4075-866A-BDAE6B926AE6}" type="pres">
      <dgm:prSet presAssocID="{6DA9170C-0CD2-4640-8B02-0F2713D8C460}" presName="sibTrans" presStyleCnt="0"/>
      <dgm:spPr/>
    </dgm:pt>
    <dgm:pt modelId="{254F2CC5-F570-4D69-A954-165D626D4D99}" type="pres">
      <dgm:prSet presAssocID="{6FDC3567-2B2E-4630-BA3E-2E724C108430}" presName="compNode" presStyleCnt="0"/>
      <dgm:spPr/>
    </dgm:pt>
    <dgm:pt modelId="{7DEE11E3-208B-459E-A97E-F16C3D13BC3B}" type="pres">
      <dgm:prSet presAssocID="{6FDC3567-2B2E-4630-BA3E-2E724C108430}" presName="bgRect" presStyleLbl="bgShp" presStyleIdx="1" presStyleCnt="4"/>
      <dgm:spPr/>
    </dgm:pt>
    <dgm:pt modelId="{2AF3E956-16E2-41D8-AF4B-9A54E2D8A7DB}" type="pres">
      <dgm:prSet presAssocID="{6FDC3567-2B2E-4630-BA3E-2E724C10843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6326AAAE-7D29-43E0-8499-163453183BBD}" type="pres">
      <dgm:prSet presAssocID="{6FDC3567-2B2E-4630-BA3E-2E724C108430}" presName="spaceRect" presStyleCnt="0"/>
      <dgm:spPr/>
    </dgm:pt>
    <dgm:pt modelId="{EE44276F-7286-441E-96C7-590E15909550}" type="pres">
      <dgm:prSet presAssocID="{6FDC3567-2B2E-4630-BA3E-2E724C108430}" presName="parTx" presStyleLbl="revTx" presStyleIdx="1" presStyleCnt="4">
        <dgm:presLayoutVars>
          <dgm:chMax val="0"/>
          <dgm:chPref val="0"/>
        </dgm:presLayoutVars>
      </dgm:prSet>
      <dgm:spPr/>
    </dgm:pt>
    <dgm:pt modelId="{071AC10D-5185-49BB-AE00-54F462E953F3}" type="pres">
      <dgm:prSet presAssocID="{B8F2DBF6-6CE6-40EF-AE5D-7E6CA080C299}" presName="sibTrans" presStyleCnt="0"/>
      <dgm:spPr/>
    </dgm:pt>
    <dgm:pt modelId="{0C627D4A-2A5D-4F8F-9341-D7EC8C638CE9}" type="pres">
      <dgm:prSet presAssocID="{5FA9BC4D-8E0E-414A-81CB-932588FC1DA0}" presName="compNode" presStyleCnt="0"/>
      <dgm:spPr/>
    </dgm:pt>
    <dgm:pt modelId="{6EB88F88-E082-49CC-B26B-1527792E4C5F}" type="pres">
      <dgm:prSet presAssocID="{5FA9BC4D-8E0E-414A-81CB-932588FC1DA0}" presName="bgRect" presStyleLbl="bgShp" presStyleIdx="2" presStyleCnt="4"/>
      <dgm:spPr/>
    </dgm:pt>
    <dgm:pt modelId="{FBACB213-5CE4-4D85-B3DC-B55E0482D45B}" type="pres">
      <dgm:prSet presAssocID="{5FA9BC4D-8E0E-414A-81CB-932588FC1DA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andshake"/>
        </a:ext>
      </dgm:extLst>
    </dgm:pt>
    <dgm:pt modelId="{197154E4-4EE7-46DA-9942-6BE0CC02F0C9}" type="pres">
      <dgm:prSet presAssocID="{5FA9BC4D-8E0E-414A-81CB-932588FC1DA0}" presName="spaceRect" presStyleCnt="0"/>
      <dgm:spPr/>
    </dgm:pt>
    <dgm:pt modelId="{53B83C56-2F3E-4325-918C-C0AD800AFF18}" type="pres">
      <dgm:prSet presAssocID="{5FA9BC4D-8E0E-414A-81CB-932588FC1DA0}" presName="parTx" presStyleLbl="revTx" presStyleIdx="2" presStyleCnt="4">
        <dgm:presLayoutVars>
          <dgm:chMax val="0"/>
          <dgm:chPref val="0"/>
        </dgm:presLayoutVars>
      </dgm:prSet>
      <dgm:spPr/>
    </dgm:pt>
    <dgm:pt modelId="{AC6F0AB5-4004-41B0-BC46-5D7344FBDBA8}" type="pres">
      <dgm:prSet presAssocID="{89B7969B-45AA-4670-8245-E301D26D467E}" presName="sibTrans" presStyleCnt="0"/>
      <dgm:spPr/>
    </dgm:pt>
    <dgm:pt modelId="{586A04C3-6274-4301-BA47-448D65E79F01}" type="pres">
      <dgm:prSet presAssocID="{A5A974B2-1CC8-4C6C-8066-409F30AD73B0}" presName="compNode" presStyleCnt="0"/>
      <dgm:spPr/>
    </dgm:pt>
    <dgm:pt modelId="{A2B97661-0810-40E3-B50E-9A64D4D0D4EF}" type="pres">
      <dgm:prSet presAssocID="{A5A974B2-1CC8-4C6C-8066-409F30AD73B0}" presName="bgRect" presStyleLbl="bgShp" presStyleIdx="3" presStyleCnt="4"/>
      <dgm:spPr/>
    </dgm:pt>
    <dgm:pt modelId="{11918179-031E-429A-AD16-3911400A0CF6}" type="pres">
      <dgm:prSet presAssocID="{A5A974B2-1CC8-4C6C-8066-409F30AD73B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uburban scene"/>
        </a:ext>
      </dgm:extLst>
    </dgm:pt>
    <dgm:pt modelId="{1500D043-7DC9-462E-8A89-01CDE584E4AE}" type="pres">
      <dgm:prSet presAssocID="{A5A974B2-1CC8-4C6C-8066-409F30AD73B0}" presName="spaceRect" presStyleCnt="0"/>
      <dgm:spPr/>
    </dgm:pt>
    <dgm:pt modelId="{12918CDC-5411-455B-BF0E-818DDD699EAD}" type="pres">
      <dgm:prSet presAssocID="{A5A974B2-1CC8-4C6C-8066-409F30AD73B0}" presName="parTx" presStyleLbl="revTx" presStyleIdx="3" presStyleCnt="4">
        <dgm:presLayoutVars>
          <dgm:chMax val="0"/>
          <dgm:chPref val="0"/>
        </dgm:presLayoutVars>
      </dgm:prSet>
      <dgm:spPr/>
    </dgm:pt>
  </dgm:ptLst>
  <dgm:cxnLst>
    <dgm:cxn modelId="{83C80B35-181E-4490-AFA3-0765443E5229}" srcId="{717BD907-0641-40C8-A5E9-DB4CAB4B8D0B}" destId="{718C9B94-AA95-4FFF-8C2F-4DD05D815DD1}" srcOrd="0" destOrd="0" parTransId="{97D13FD4-888F-4946-BE64-846784240078}" sibTransId="{6DA9170C-0CD2-4640-8B02-0F2713D8C460}"/>
    <dgm:cxn modelId="{58EF7C62-2963-4236-A454-3DFC17142A85}" type="presOf" srcId="{718C9B94-AA95-4FFF-8C2F-4DD05D815DD1}" destId="{34C71A4B-1A88-4973-8869-C2CEE16819F8}" srcOrd="0" destOrd="0" presId="urn:microsoft.com/office/officeart/2018/2/layout/IconVerticalSolidList"/>
    <dgm:cxn modelId="{8C332846-1725-4E37-BEAF-E694630E1D36}" type="presOf" srcId="{5FA9BC4D-8E0E-414A-81CB-932588FC1DA0}" destId="{53B83C56-2F3E-4325-918C-C0AD800AFF18}" srcOrd="0" destOrd="0" presId="urn:microsoft.com/office/officeart/2018/2/layout/IconVerticalSolidList"/>
    <dgm:cxn modelId="{A78EC147-5ABA-4202-985C-DDC07C691715}" type="presOf" srcId="{717BD907-0641-40C8-A5E9-DB4CAB4B8D0B}" destId="{1D64760F-D710-419D-B4B8-B61F2CAB95D6}" srcOrd="0" destOrd="0" presId="urn:microsoft.com/office/officeart/2018/2/layout/IconVerticalSolidList"/>
    <dgm:cxn modelId="{38A77D8F-D890-4274-8767-2F85B485F8AF}" srcId="{717BD907-0641-40C8-A5E9-DB4CAB4B8D0B}" destId="{A5A974B2-1CC8-4C6C-8066-409F30AD73B0}" srcOrd="3" destOrd="0" parTransId="{5D956213-B899-40FA-866F-2CA5CC850864}" sibTransId="{706F5450-99C7-4AF0-8A2A-6DB0938F8D35}"/>
    <dgm:cxn modelId="{182755A1-EAB7-44F6-97D7-BECD26001485}" type="presOf" srcId="{6FDC3567-2B2E-4630-BA3E-2E724C108430}" destId="{EE44276F-7286-441E-96C7-590E15909550}" srcOrd="0" destOrd="0" presId="urn:microsoft.com/office/officeart/2018/2/layout/IconVerticalSolidList"/>
    <dgm:cxn modelId="{C8CE0AB7-D0E4-402B-8C28-973E8C38C293}" srcId="{717BD907-0641-40C8-A5E9-DB4CAB4B8D0B}" destId="{6FDC3567-2B2E-4630-BA3E-2E724C108430}" srcOrd="1" destOrd="0" parTransId="{CEDB454A-DE89-47AD-B02E-EC471065BF29}" sibTransId="{B8F2DBF6-6CE6-40EF-AE5D-7E6CA080C299}"/>
    <dgm:cxn modelId="{7D9C73D7-184B-448A-8712-61F55A41A0AA}" srcId="{717BD907-0641-40C8-A5E9-DB4CAB4B8D0B}" destId="{5FA9BC4D-8E0E-414A-81CB-932588FC1DA0}" srcOrd="2" destOrd="0" parTransId="{4AFE6207-0FB4-4A66-9F1C-7268DA9AB073}" sibTransId="{89B7969B-45AA-4670-8245-E301D26D467E}"/>
    <dgm:cxn modelId="{46C1F0FD-D305-4E8B-9666-37BE82DE4BC0}" type="presOf" srcId="{A5A974B2-1CC8-4C6C-8066-409F30AD73B0}" destId="{12918CDC-5411-455B-BF0E-818DDD699EAD}" srcOrd="0" destOrd="0" presId="urn:microsoft.com/office/officeart/2018/2/layout/IconVerticalSolidList"/>
    <dgm:cxn modelId="{124DCE3D-6FCA-462B-80C4-F0A66C3994F7}" type="presParOf" srcId="{1D64760F-D710-419D-B4B8-B61F2CAB95D6}" destId="{D5E85C1F-8E57-4B67-9EC6-7E4DC0BEE4DA}" srcOrd="0" destOrd="0" presId="urn:microsoft.com/office/officeart/2018/2/layout/IconVerticalSolidList"/>
    <dgm:cxn modelId="{3CF501D0-7BA1-40BD-9E11-03230D270117}" type="presParOf" srcId="{D5E85C1F-8E57-4B67-9EC6-7E4DC0BEE4DA}" destId="{7DC0F43D-67E1-4AFD-BEF7-BAE548FB3BED}" srcOrd="0" destOrd="0" presId="urn:microsoft.com/office/officeart/2018/2/layout/IconVerticalSolidList"/>
    <dgm:cxn modelId="{5CB32BBB-29BE-4B65-AC9F-799DFED5DF73}" type="presParOf" srcId="{D5E85C1F-8E57-4B67-9EC6-7E4DC0BEE4DA}" destId="{4E81D603-EAA8-42C2-A7B2-6CE5D0EBA678}" srcOrd="1" destOrd="0" presId="urn:microsoft.com/office/officeart/2018/2/layout/IconVerticalSolidList"/>
    <dgm:cxn modelId="{005903C7-2A85-4E9F-AD3C-B553B0DCFB07}" type="presParOf" srcId="{D5E85C1F-8E57-4B67-9EC6-7E4DC0BEE4DA}" destId="{1831239E-FB61-4D11-AC00-AA56BB25E987}" srcOrd="2" destOrd="0" presId="urn:microsoft.com/office/officeart/2018/2/layout/IconVerticalSolidList"/>
    <dgm:cxn modelId="{7DB83C11-F161-4D0D-9AB6-CC133B6C7DF4}" type="presParOf" srcId="{D5E85C1F-8E57-4B67-9EC6-7E4DC0BEE4DA}" destId="{34C71A4B-1A88-4973-8869-C2CEE16819F8}" srcOrd="3" destOrd="0" presId="urn:microsoft.com/office/officeart/2018/2/layout/IconVerticalSolidList"/>
    <dgm:cxn modelId="{BB7FEEA3-951A-4F73-A094-951D31222B20}" type="presParOf" srcId="{1D64760F-D710-419D-B4B8-B61F2CAB95D6}" destId="{60F788F4-EF9F-4075-866A-BDAE6B926AE6}" srcOrd="1" destOrd="0" presId="urn:microsoft.com/office/officeart/2018/2/layout/IconVerticalSolidList"/>
    <dgm:cxn modelId="{76A339A5-1B94-4895-9BFF-65C820ABE163}" type="presParOf" srcId="{1D64760F-D710-419D-B4B8-B61F2CAB95D6}" destId="{254F2CC5-F570-4D69-A954-165D626D4D99}" srcOrd="2" destOrd="0" presId="urn:microsoft.com/office/officeart/2018/2/layout/IconVerticalSolidList"/>
    <dgm:cxn modelId="{B6A2031D-3ED9-4927-9363-4BCA13D739D6}" type="presParOf" srcId="{254F2CC5-F570-4D69-A954-165D626D4D99}" destId="{7DEE11E3-208B-459E-A97E-F16C3D13BC3B}" srcOrd="0" destOrd="0" presId="urn:microsoft.com/office/officeart/2018/2/layout/IconVerticalSolidList"/>
    <dgm:cxn modelId="{30FA8391-99C7-4E35-9B09-C6792D5FAD90}" type="presParOf" srcId="{254F2CC5-F570-4D69-A954-165D626D4D99}" destId="{2AF3E956-16E2-41D8-AF4B-9A54E2D8A7DB}" srcOrd="1" destOrd="0" presId="urn:microsoft.com/office/officeart/2018/2/layout/IconVerticalSolidList"/>
    <dgm:cxn modelId="{13D4BED2-20A2-4D5D-B442-A00F2496B1A0}" type="presParOf" srcId="{254F2CC5-F570-4D69-A954-165D626D4D99}" destId="{6326AAAE-7D29-43E0-8499-163453183BBD}" srcOrd="2" destOrd="0" presId="urn:microsoft.com/office/officeart/2018/2/layout/IconVerticalSolidList"/>
    <dgm:cxn modelId="{871D18C1-0776-4AEF-A7D7-AA1BB252C656}" type="presParOf" srcId="{254F2CC5-F570-4D69-A954-165D626D4D99}" destId="{EE44276F-7286-441E-96C7-590E15909550}" srcOrd="3" destOrd="0" presId="urn:microsoft.com/office/officeart/2018/2/layout/IconVerticalSolidList"/>
    <dgm:cxn modelId="{6CB4C706-82D5-4EE5-B7BF-E488A386F9FF}" type="presParOf" srcId="{1D64760F-D710-419D-B4B8-B61F2CAB95D6}" destId="{071AC10D-5185-49BB-AE00-54F462E953F3}" srcOrd="3" destOrd="0" presId="urn:microsoft.com/office/officeart/2018/2/layout/IconVerticalSolidList"/>
    <dgm:cxn modelId="{25027AE5-E0AB-42CB-A9DD-2BB7AAFEC448}" type="presParOf" srcId="{1D64760F-D710-419D-B4B8-B61F2CAB95D6}" destId="{0C627D4A-2A5D-4F8F-9341-D7EC8C638CE9}" srcOrd="4" destOrd="0" presId="urn:microsoft.com/office/officeart/2018/2/layout/IconVerticalSolidList"/>
    <dgm:cxn modelId="{3B4751B3-F7CF-422C-A0B7-1FC3CD7427B5}" type="presParOf" srcId="{0C627D4A-2A5D-4F8F-9341-D7EC8C638CE9}" destId="{6EB88F88-E082-49CC-B26B-1527792E4C5F}" srcOrd="0" destOrd="0" presId="urn:microsoft.com/office/officeart/2018/2/layout/IconVerticalSolidList"/>
    <dgm:cxn modelId="{B1BC3DFB-ED70-46D2-AC1F-DB896EF4CED5}" type="presParOf" srcId="{0C627D4A-2A5D-4F8F-9341-D7EC8C638CE9}" destId="{FBACB213-5CE4-4D85-B3DC-B55E0482D45B}" srcOrd="1" destOrd="0" presId="urn:microsoft.com/office/officeart/2018/2/layout/IconVerticalSolidList"/>
    <dgm:cxn modelId="{21B4D2D3-83D1-4B53-8F04-179BCE90D7B6}" type="presParOf" srcId="{0C627D4A-2A5D-4F8F-9341-D7EC8C638CE9}" destId="{197154E4-4EE7-46DA-9942-6BE0CC02F0C9}" srcOrd="2" destOrd="0" presId="urn:microsoft.com/office/officeart/2018/2/layout/IconVerticalSolidList"/>
    <dgm:cxn modelId="{7B530410-D4A2-457A-B9EE-DA44D11707BF}" type="presParOf" srcId="{0C627D4A-2A5D-4F8F-9341-D7EC8C638CE9}" destId="{53B83C56-2F3E-4325-918C-C0AD800AFF18}" srcOrd="3" destOrd="0" presId="urn:microsoft.com/office/officeart/2018/2/layout/IconVerticalSolidList"/>
    <dgm:cxn modelId="{933F43E2-F68B-484A-B1C3-7A9363FD7B74}" type="presParOf" srcId="{1D64760F-D710-419D-B4B8-B61F2CAB95D6}" destId="{AC6F0AB5-4004-41B0-BC46-5D7344FBDBA8}" srcOrd="5" destOrd="0" presId="urn:microsoft.com/office/officeart/2018/2/layout/IconVerticalSolidList"/>
    <dgm:cxn modelId="{B0473A9A-7BF6-4CD4-941D-4E8A211E24F0}" type="presParOf" srcId="{1D64760F-D710-419D-B4B8-B61F2CAB95D6}" destId="{586A04C3-6274-4301-BA47-448D65E79F01}" srcOrd="6" destOrd="0" presId="urn:microsoft.com/office/officeart/2018/2/layout/IconVerticalSolidList"/>
    <dgm:cxn modelId="{999A4E99-A26C-4FA4-A0C1-0D4AFA735CCB}" type="presParOf" srcId="{586A04C3-6274-4301-BA47-448D65E79F01}" destId="{A2B97661-0810-40E3-B50E-9A64D4D0D4EF}" srcOrd="0" destOrd="0" presId="urn:microsoft.com/office/officeart/2018/2/layout/IconVerticalSolidList"/>
    <dgm:cxn modelId="{A36A2149-0126-49E3-A6FA-56ED054300A6}" type="presParOf" srcId="{586A04C3-6274-4301-BA47-448D65E79F01}" destId="{11918179-031E-429A-AD16-3911400A0CF6}" srcOrd="1" destOrd="0" presId="urn:microsoft.com/office/officeart/2018/2/layout/IconVerticalSolidList"/>
    <dgm:cxn modelId="{13D01BCF-9A17-4987-A458-61757E8DCE09}" type="presParOf" srcId="{586A04C3-6274-4301-BA47-448D65E79F01}" destId="{1500D043-7DC9-462E-8A89-01CDE584E4AE}" srcOrd="2" destOrd="0" presId="urn:microsoft.com/office/officeart/2018/2/layout/IconVerticalSolidList"/>
    <dgm:cxn modelId="{2AC779B1-DC9B-4592-8BFF-1184C7202DFD}" type="presParOf" srcId="{586A04C3-6274-4301-BA47-448D65E79F01}" destId="{12918CDC-5411-455B-BF0E-818DDD699EA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793046E-6641-49B8-B3EB-58A47ECF0F3E}"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CDC27C99-A8BD-42D9-B38F-0F9C4146B776}">
      <dgm:prSet/>
      <dgm:spPr/>
      <dgm:t>
        <a:bodyPr/>
        <a:lstStyle/>
        <a:p>
          <a:pPr>
            <a:lnSpc>
              <a:spcPct val="100000"/>
            </a:lnSpc>
          </a:pPr>
          <a:r>
            <a:rPr lang="en-US" dirty="0"/>
            <a:t>Higher unemployment rates generally lead to lower house prices, while rising immigration can increase housing demand but typically has only a minimal impact on house prices. </a:t>
          </a:r>
        </a:p>
      </dgm:t>
    </dgm:pt>
    <dgm:pt modelId="{128AF8BC-8361-43BC-965D-541BC7CDAB85}" type="parTrans" cxnId="{6A4DA850-2B0B-45BA-A697-226461C037C3}">
      <dgm:prSet/>
      <dgm:spPr/>
      <dgm:t>
        <a:bodyPr/>
        <a:lstStyle/>
        <a:p>
          <a:endParaRPr lang="en-US"/>
        </a:p>
      </dgm:t>
    </dgm:pt>
    <dgm:pt modelId="{94C90CF1-25AB-4589-A2BB-A1C3013709D0}" type="sibTrans" cxnId="{6A4DA850-2B0B-45BA-A697-226461C037C3}">
      <dgm:prSet/>
      <dgm:spPr/>
      <dgm:t>
        <a:bodyPr/>
        <a:lstStyle/>
        <a:p>
          <a:pPr>
            <a:lnSpc>
              <a:spcPct val="100000"/>
            </a:lnSpc>
          </a:pPr>
          <a:endParaRPr lang="en-US"/>
        </a:p>
      </dgm:t>
    </dgm:pt>
    <dgm:pt modelId="{FAA5A169-E316-43B5-83E7-1004034A6D58}">
      <dgm:prSet/>
      <dgm:spPr/>
      <dgm:t>
        <a:bodyPr/>
        <a:lstStyle/>
        <a:p>
          <a:pPr>
            <a:lnSpc>
              <a:spcPct val="100000"/>
            </a:lnSpc>
          </a:pPr>
          <a:r>
            <a:rPr lang="en-US"/>
            <a:t>Key points to consider are that the unemployment rate has increased in 2024, indicating economic challenges or labor market adjustments. The house price index continues to rise, but recent fluctuations may affect housing market prices and stability. Immigration has sharply declined in 2024, potentially impacting housing demand. It is important to understand the significance or implication of these findings.</a:t>
          </a:r>
        </a:p>
      </dgm:t>
    </dgm:pt>
    <dgm:pt modelId="{76BFCB96-415F-4813-9C17-EF9DD6DC7A8A}" type="parTrans" cxnId="{CA5526EB-FDEF-49BF-9F5C-38C81162F5BB}">
      <dgm:prSet/>
      <dgm:spPr/>
      <dgm:t>
        <a:bodyPr/>
        <a:lstStyle/>
        <a:p>
          <a:endParaRPr lang="en-US"/>
        </a:p>
      </dgm:t>
    </dgm:pt>
    <dgm:pt modelId="{F7FD9578-C29C-4114-B7A2-D32E65ECEEA7}" type="sibTrans" cxnId="{CA5526EB-FDEF-49BF-9F5C-38C81162F5BB}">
      <dgm:prSet/>
      <dgm:spPr/>
      <dgm:t>
        <a:bodyPr/>
        <a:lstStyle/>
        <a:p>
          <a:pPr>
            <a:lnSpc>
              <a:spcPct val="100000"/>
            </a:lnSpc>
          </a:pPr>
          <a:endParaRPr lang="en-US"/>
        </a:p>
      </dgm:t>
    </dgm:pt>
    <dgm:pt modelId="{041CE07C-6D7A-42FA-BC02-631CB0A607CD}">
      <dgm:prSet/>
      <dgm:spPr/>
      <dgm:t>
        <a:bodyPr/>
        <a:lstStyle/>
        <a:p>
          <a:pPr>
            <a:lnSpc>
              <a:spcPct val="100000"/>
            </a:lnSpc>
          </a:pPr>
          <a:r>
            <a:rPr lang="en-US"/>
            <a:t>These trends are essential for the government in creating effective economic policies, addressing housing affordability, and planning for sustainable development. It helps to balance housing supply and demand, ensuring economic resilience. </a:t>
          </a:r>
        </a:p>
      </dgm:t>
    </dgm:pt>
    <dgm:pt modelId="{13280E82-33B2-4823-9427-FC6E84E1874B}" type="parTrans" cxnId="{3C318189-8587-4C02-B272-02D5F471A3F9}">
      <dgm:prSet/>
      <dgm:spPr/>
      <dgm:t>
        <a:bodyPr/>
        <a:lstStyle/>
        <a:p>
          <a:endParaRPr lang="en-US"/>
        </a:p>
      </dgm:t>
    </dgm:pt>
    <dgm:pt modelId="{07E5B052-85EE-4D4A-95DB-7396AC7625A1}" type="sibTrans" cxnId="{3C318189-8587-4C02-B272-02D5F471A3F9}">
      <dgm:prSet/>
      <dgm:spPr/>
      <dgm:t>
        <a:bodyPr/>
        <a:lstStyle/>
        <a:p>
          <a:pPr>
            <a:lnSpc>
              <a:spcPct val="100000"/>
            </a:lnSpc>
          </a:pPr>
          <a:endParaRPr lang="en-US"/>
        </a:p>
      </dgm:t>
    </dgm:pt>
    <dgm:pt modelId="{F1CC6CBD-6DA9-4A20-AA81-948436791BDC}">
      <dgm:prSet/>
      <dgm:spPr/>
      <dgm:t>
        <a:bodyPr/>
        <a:lstStyle/>
        <a:p>
          <a:pPr>
            <a:lnSpc>
              <a:spcPct val="100000"/>
            </a:lnSpc>
          </a:pPr>
          <a:r>
            <a:rPr lang="en-US"/>
            <a:t>Understanding the relationship between immigration, unemployment, and house prices is key to crafting policies that ensure a stable and prosperous housing market.</a:t>
          </a:r>
        </a:p>
      </dgm:t>
    </dgm:pt>
    <dgm:pt modelId="{DE42FC87-1ECD-41A9-8BE6-3C4BEB77E1E8}" type="parTrans" cxnId="{DD64D6A4-8DDA-414F-9740-3CBB006A5EA9}">
      <dgm:prSet/>
      <dgm:spPr/>
      <dgm:t>
        <a:bodyPr/>
        <a:lstStyle/>
        <a:p>
          <a:endParaRPr lang="en-US"/>
        </a:p>
      </dgm:t>
    </dgm:pt>
    <dgm:pt modelId="{B774B79B-F6FE-45D4-8DB0-E0DBCCCCC7CF}" type="sibTrans" cxnId="{DD64D6A4-8DDA-414F-9740-3CBB006A5EA9}">
      <dgm:prSet/>
      <dgm:spPr/>
      <dgm:t>
        <a:bodyPr/>
        <a:lstStyle/>
        <a:p>
          <a:endParaRPr lang="en-US"/>
        </a:p>
      </dgm:t>
    </dgm:pt>
    <dgm:pt modelId="{96E3FDA3-37CB-49D8-9457-5002E4F244AD}" type="pres">
      <dgm:prSet presAssocID="{8793046E-6641-49B8-B3EB-58A47ECF0F3E}" presName="root" presStyleCnt="0">
        <dgm:presLayoutVars>
          <dgm:dir/>
          <dgm:resizeHandles val="exact"/>
        </dgm:presLayoutVars>
      </dgm:prSet>
      <dgm:spPr/>
    </dgm:pt>
    <dgm:pt modelId="{5C8B4702-F9F7-479A-BE9C-C740000B91B5}" type="pres">
      <dgm:prSet presAssocID="{CDC27C99-A8BD-42D9-B38F-0F9C4146B776}" presName="compNode" presStyleCnt="0"/>
      <dgm:spPr/>
    </dgm:pt>
    <dgm:pt modelId="{542BDE1A-0817-4C52-9A6E-D38A4A71B192}" type="pres">
      <dgm:prSet presAssocID="{CDC27C99-A8BD-42D9-B38F-0F9C4146B776}" presName="bgRect" presStyleLbl="bgShp" presStyleIdx="0" presStyleCnt="4"/>
      <dgm:spPr/>
    </dgm:pt>
    <dgm:pt modelId="{053440D9-3501-4D87-A88E-8AA446A57A72}" type="pres">
      <dgm:prSet presAssocID="{CDC27C99-A8BD-42D9-B38F-0F9C4146B7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use"/>
        </a:ext>
      </dgm:extLst>
    </dgm:pt>
    <dgm:pt modelId="{D9974419-939C-4FF0-83FB-C4D72094C191}" type="pres">
      <dgm:prSet presAssocID="{CDC27C99-A8BD-42D9-B38F-0F9C4146B776}" presName="spaceRect" presStyleCnt="0"/>
      <dgm:spPr/>
    </dgm:pt>
    <dgm:pt modelId="{40F15A6D-5423-4CDC-8CB8-1EC0035D8086}" type="pres">
      <dgm:prSet presAssocID="{CDC27C99-A8BD-42D9-B38F-0F9C4146B776}" presName="parTx" presStyleLbl="revTx" presStyleIdx="0" presStyleCnt="4">
        <dgm:presLayoutVars>
          <dgm:chMax val="0"/>
          <dgm:chPref val="0"/>
        </dgm:presLayoutVars>
      </dgm:prSet>
      <dgm:spPr/>
    </dgm:pt>
    <dgm:pt modelId="{33909ABB-5FC8-463C-9DE5-2372E289E344}" type="pres">
      <dgm:prSet presAssocID="{94C90CF1-25AB-4589-A2BB-A1C3013709D0}" presName="sibTrans" presStyleCnt="0"/>
      <dgm:spPr/>
    </dgm:pt>
    <dgm:pt modelId="{F44A44FD-3B67-4D49-AB6E-FEE75E8F1DAF}" type="pres">
      <dgm:prSet presAssocID="{FAA5A169-E316-43B5-83E7-1004034A6D58}" presName="compNode" presStyleCnt="0"/>
      <dgm:spPr/>
    </dgm:pt>
    <dgm:pt modelId="{9A7EC8CF-D263-4C96-82C7-6BBAB9352A65}" type="pres">
      <dgm:prSet presAssocID="{FAA5A169-E316-43B5-83E7-1004034A6D58}" presName="bgRect" presStyleLbl="bgShp" presStyleIdx="1" presStyleCnt="4"/>
      <dgm:spPr/>
    </dgm:pt>
    <dgm:pt modelId="{72319828-4671-4824-B0BF-A897998515B1}" type="pres">
      <dgm:prSet presAssocID="{FAA5A169-E316-43B5-83E7-1004034A6D5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Graph with Upward Trend"/>
        </a:ext>
      </dgm:extLst>
    </dgm:pt>
    <dgm:pt modelId="{8FECB204-07D0-484C-825C-EA23B4710077}" type="pres">
      <dgm:prSet presAssocID="{FAA5A169-E316-43B5-83E7-1004034A6D58}" presName="spaceRect" presStyleCnt="0"/>
      <dgm:spPr/>
    </dgm:pt>
    <dgm:pt modelId="{3DCA3AEF-005C-47CF-820A-35D00DE4DB6A}" type="pres">
      <dgm:prSet presAssocID="{FAA5A169-E316-43B5-83E7-1004034A6D58}" presName="parTx" presStyleLbl="revTx" presStyleIdx="1" presStyleCnt="4">
        <dgm:presLayoutVars>
          <dgm:chMax val="0"/>
          <dgm:chPref val="0"/>
        </dgm:presLayoutVars>
      </dgm:prSet>
      <dgm:spPr/>
    </dgm:pt>
    <dgm:pt modelId="{4EA7D0A3-2FB2-4EB2-820F-C85F1B89582D}" type="pres">
      <dgm:prSet presAssocID="{F7FD9578-C29C-4114-B7A2-D32E65ECEEA7}" presName="sibTrans" presStyleCnt="0"/>
      <dgm:spPr/>
    </dgm:pt>
    <dgm:pt modelId="{AA7D7BF3-A7FB-45BC-B487-621A38420BC3}" type="pres">
      <dgm:prSet presAssocID="{041CE07C-6D7A-42FA-BC02-631CB0A607CD}" presName="compNode" presStyleCnt="0"/>
      <dgm:spPr/>
    </dgm:pt>
    <dgm:pt modelId="{90B3FC91-A339-4866-BD58-F034D7E480C2}" type="pres">
      <dgm:prSet presAssocID="{041CE07C-6D7A-42FA-BC02-631CB0A607CD}" presName="bgRect" presStyleLbl="bgShp" presStyleIdx="2" presStyleCnt="4"/>
      <dgm:spPr/>
    </dgm:pt>
    <dgm:pt modelId="{1A7502A6-C538-42C6-A895-64C9CEDDCE20}" type="pres">
      <dgm:prSet presAssocID="{041CE07C-6D7A-42FA-BC02-631CB0A607C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urban scene"/>
        </a:ext>
      </dgm:extLst>
    </dgm:pt>
    <dgm:pt modelId="{94196B48-BD75-42AB-A23B-38E8D45A8D3B}" type="pres">
      <dgm:prSet presAssocID="{041CE07C-6D7A-42FA-BC02-631CB0A607CD}" presName="spaceRect" presStyleCnt="0"/>
      <dgm:spPr/>
    </dgm:pt>
    <dgm:pt modelId="{3FA78650-0158-43D2-980B-8EC218D1D65F}" type="pres">
      <dgm:prSet presAssocID="{041CE07C-6D7A-42FA-BC02-631CB0A607CD}" presName="parTx" presStyleLbl="revTx" presStyleIdx="2" presStyleCnt="4">
        <dgm:presLayoutVars>
          <dgm:chMax val="0"/>
          <dgm:chPref val="0"/>
        </dgm:presLayoutVars>
      </dgm:prSet>
      <dgm:spPr/>
    </dgm:pt>
    <dgm:pt modelId="{68866D98-650D-4F98-84A0-823A4BB7E676}" type="pres">
      <dgm:prSet presAssocID="{07E5B052-85EE-4D4A-95DB-7396AC7625A1}" presName="sibTrans" presStyleCnt="0"/>
      <dgm:spPr/>
    </dgm:pt>
    <dgm:pt modelId="{01A49A4A-1D7D-40E6-9FE2-E941599DA15E}" type="pres">
      <dgm:prSet presAssocID="{F1CC6CBD-6DA9-4A20-AA81-948436791BDC}" presName="compNode" presStyleCnt="0"/>
      <dgm:spPr/>
    </dgm:pt>
    <dgm:pt modelId="{A9CE817E-5594-44BC-B435-52908122B02A}" type="pres">
      <dgm:prSet presAssocID="{F1CC6CBD-6DA9-4A20-AA81-948436791BDC}" presName="bgRect" presStyleLbl="bgShp" presStyleIdx="3" presStyleCnt="4"/>
      <dgm:spPr/>
    </dgm:pt>
    <dgm:pt modelId="{3530CE6B-7C10-4701-9E85-8C41A14F72E9}" type="pres">
      <dgm:prSet presAssocID="{F1CC6CBD-6DA9-4A20-AA81-948436791BD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siness Growth"/>
        </a:ext>
      </dgm:extLst>
    </dgm:pt>
    <dgm:pt modelId="{AFD73456-983E-4F3B-B074-E6E9D8341362}" type="pres">
      <dgm:prSet presAssocID="{F1CC6CBD-6DA9-4A20-AA81-948436791BDC}" presName="spaceRect" presStyleCnt="0"/>
      <dgm:spPr/>
    </dgm:pt>
    <dgm:pt modelId="{CE67AAEF-0411-457E-9542-3FA74E745390}" type="pres">
      <dgm:prSet presAssocID="{F1CC6CBD-6DA9-4A20-AA81-948436791BDC}" presName="parTx" presStyleLbl="revTx" presStyleIdx="3" presStyleCnt="4">
        <dgm:presLayoutVars>
          <dgm:chMax val="0"/>
          <dgm:chPref val="0"/>
        </dgm:presLayoutVars>
      </dgm:prSet>
      <dgm:spPr/>
    </dgm:pt>
  </dgm:ptLst>
  <dgm:cxnLst>
    <dgm:cxn modelId="{5605561E-AA3C-48FE-BAA1-0607C607B244}" type="presOf" srcId="{F1CC6CBD-6DA9-4A20-AA81-948436791BDC}" destId="{CE67AAEF-0411-457E-9542-3FA74E745390}" srcOrd="0" destOrd="0" presId="urn:microsoft.com/office/officeart/2018/2/layout/IconVerticalSolidList"/>
    <dgm:cxn modelId="{6A4DA850-2B0B-45BA-A697-226461C037C3}" srcId="{8793046E-6641-49B8-B3EB-58A47ECF0F3E}" destId="{CDC27C99-A8BD-42D9-B38F-0F9C4146B776}" srcOrd="0" destOrd="0" parTransId="{128AF8BC-8361-43BC-965D-541BC7CDAB85}" sibTransId="{94C90CF1-25AB-4589-A2BB-A1C3013709D0}"/>
    <dgm:cxn modelId="{3C318189-8587-4C02-B272-02D5F471A3F9}" srcId="{8793046E-6641-49B8-B3EB-58A47ECF0F3E}" destId="{041CE07C-6D7A-42FA-BC02-631CB0A607CD}" srcOrd="2" destOrd="0" parTransId="{13280E82-33B2-4823-9427-FC6E84E1874B}" sibTransId="{07E5B052-85EE-4D4A-95DB-7396AC7625A1}"/>
    <dgm:cxn modelId="{DD64D6A4-8DDA-414F-9740-3CBB006A5EA9}" srcId="{8793046E-6641-49B8-B3EB-58A47ECF0F3E}" destId="{F1CC6CBD-6DA9-4A20-AA81-948436791BDC}" srcOrd="3" destOrd="0" parTransId="{DE42FC87-1ECD-41A9-8BE6-3C4BEB77E1E8}" sibTransId="{B774B79B-F6FE-45D4-8DB0-E0DBCCCCC7CF}"/>
    <dgm:cxn modelId="{00A572D4-16EC-4137-9600-610CA926C1FF}" type="presOf" srcId="{041CE07C-6D7A-42FA-BC02-631CB0A607CD}" destId="{3FA78650-0158-43D2-980B-8EC218D1D65F}" srcOrd="0" destOrd="0" presId="urn:microsoft.com/office/officeart/2018/2/layout/IconVerticalSolidList"/>
    <dgm:cxn modelId="{75F02BD5-823A-4422-8AE4-BC1EF907515F}" type="presOf" srcId="{8793046E-6641-49B8-B3EB-58A47ECF0F3E}" destId="{96E3FDA3-37CB-49D8-9457-5002E4F244AD}" srcOrd="0" destOrd="0" presId="urn:microsoft.com/office/officeart/2018/2/layout/IconVerticalSolidList"/>
    <dgm:cxn modelId="{FAA43ADA-5C8E-418E-BB69-382EEDD7B845}" type="presOf" srcId="{FAA5A169-E316-43B5-83E7-1004034A6D58}" destId="{3DCA3AEF-005C-47CF-820A-35D00DE4DB6A}" srcOrd="0" destOrd="0" presId="urn:microsoft.com/office/officeart/2018/2/layout/IconVerticalSolidList"/>
    <dgm:cxn modelId="{954BEBDA-A88A-44E3-96F2-44CD693F6C8D}" type="presOf" srcId="{CDC27C99-A8BD-42D9-B38F-0F9C4146B776}" destId="{40F15A6D-5423-4CDC-8CB8-1EC0035D8086}" srcOrd="0" destOrd="0" presId="urn:microsoft.com/office/officeart/2018/2/layout/IconVerticalSolidList"/>
    <dgm:cxn modelId="{CA5526EB-FDEF-49BF-9F5C-38C81162F5BB}" srcId="{8793046E-6641-49B8-B3EB-58A47ECF0F3E}" destId="{FAA5A169-E316-43B5-83E7-1004034A6D58}" srcOrd="1" destOrd="0" parTransId="{76BFCB96-415F-4813-9C17-EF9DD6DC7A8A}" sibTransId="{F7FD9578-C29C-4114-B7A2-D32E65ECEEA7}"/>
    <dgm:cxn modelId="{DCB78B28-5317-47AD-A9A5-C51D72037BC0}" type="presParOf" srcId="{96E3FDA3-37CB-49D8-9457-5002E4F244AD}" destId="{5C8B4702-F9F7-479A-BE9C-C740000B91B5}" srcOrd="0" destOrd="0" presId="urn:microsoft.com/office/officeart/2018/2/layout/IconVerticalSolidList"/>
    <dgm:cxn modelId="{E7E1A46D-1189-4B0A-B3B3-DAEFE891E985}" type="presParOf" srcId="{5C8B4702-F9F7-479A-BE9C-C740000B91B5}" destId="{542BDE1A-0817-4C52-9A6E-D38A4A71B192}" srcOrd="0" destOrd="0" presId="urn:microsoft.com/office/officeart/2018/2/layout/IconVerticalSolidList"/>
    <dgm:cxn modelId="{947ACBF5-A019-410D-BBC0-08B10B9F770A}" type="presParOf" srcId="{5C8B4702-F9F7-479A-BE9C-C740000B91B5}" destId="{053440D9-3501-4D87-A88E-8AA446A57A72}" srcOrd="1" destOrd="0" presId="urn:microsoft.com/office/officeart/2018/2/layout/IconVerticalSolidList"/>
    <dgm:cxn modelId="{2FB9BC4A-6536-4CCF-9FD0-F64C880121B7}" type="presParOf" srcId="{5C8B4702-F9F7-479A-BE9C-C740000B91B5}" destId="{D9974419-939C-4FF0-83FB-C4D72094C191}" srcOrd="2" destOrd="0" presId="urn:microsoft.com/office/officeart/2018/2/layout/IconVerticalSolidList"/>
    <dgm:cxn modelId="{B7726768-EC35-45CB-A6C5-1B2DFD813D2A}" type="presParOf" srcId="{5C8B4702-F9F7-479A-BE9C-C740000B91B5}" destId="{40F15A6D-5423-4CDC-8CB8-1EC0035D8086}" srcOrd="3" destOrd="0" presId="urn:microsoft.com/office/officeart/2018/2/layout/IconVerticalSolidList"/>
    <dgm:cxn modelId="{ECC31550-B76D-44C8-93C6-E3FCCA38651C}" type="presParOf" srcId="{96E3FDA3-37CB-49D8-9457-5002E4F244AD}" destId="{33909ABB-5FC8-463C-9DE5-2372E289E344}" srcOrd="1" destOrd="0" presId="urn:microsoft.com/office/officeart/2018/2/layout/IconVerticalSolidList"/>
    <dgm:cxn modelId="{6EC06658-C8F8-4AED-8F3F-BB36B5480C8D}" type="presParOf" srcId="{96E3FDA3-37CB-49D8-9457-5002E4F244AD}" destId="{F44A44FD-3B67-4D49-AB6E-FEE75E8F1DAF}" srcOrd="2" destOrd="0" presId="urn:microsoft.com/office/officeart/2018/2/layout/IconVerticalSolidList"/>
    <dgm:cxn modelId="{6C579A37-0A6C-483B-89AE-E0E352C459D6}" type="presParOf" srcId="{F44A44FD-3B67-4D49-AB6E-FEE75E8F1DAF}" destId="{9A7EC8CF-D263-4C96-82C7-6BBAB9352A65}" srcOrd="0" destOrd="0" presId="urn:microsoft.com/office/officeart/2018/2/layout/IconVerticalSolidList"/>
    <dgm:cxn modelId="{0F3A58CD-A45F-4FCA-A579-34E4378C8037}" type="presParOf" srcId="{F44A44FD-3B67-4D49-AB6E-FEE75E8F1DAF}" destId="{72319828-4671-4824-B0BF-A897998515B1}" srcOrd="1" destOrd="0" presId="urn:microsoft.com/office/officeart/2018/2/layout/IconVerticalSolidList"/>
    <dgm:cxn modelId="{70E848B7-4100-4414-9109-CC95AEF06FDF}" type="presParOf" srcId="{F44A44FD-3B67-4D49-AB6E-FEE75E8F1DAF}" destId="{8FECB204-07D0-484C-825C-EA23B4710077}" srcOrd="2" destOrd="0" presId="urn:microsoft.com/office/officeart/2018/2/layout/IconVerticalSolidList"/>
    <dgm:cxn modelId="{A1303039-CB17-4BC3-8CD7-9FDCF7224372}" type="presParOf" srcId="{F44A44FD-3B67-4D49-AB6E-FEE75E8F1DAF}" destId="{3DCA3AEF-005C-47CF-820A-35D00DE4DB6A}" srcOrd="3" destOrd="0" presId="urn:microsoft.com/office/officeart/2018/2/layout/IconVerticalSolidList"/>
    <dgm:cxn modelId="{3D16E795-4C61-442A-9589-2ACCD818E4DA}" type="presParOf" srcId="{96E3FDA3-37CB-49D8-9457-5002E4F244AD}" destId="{4EA7D0A3-2FB2-4EB2-820F-C85F1B89582D}" srcOrd="3" destOrd="0" presId="urn:microsoft.com/office/officeart/2018/2/layout/IconVerticalSolidList"/>
    <dgm:cxn modelId="{8B7B62CD-237F-424E-8002-36FC658F7239}" type="presParOf" srcId="{96E3FDA3-37CB-49D8-9457-5002E4F244AD}" destId="{AA7D7BF3-A7FB-45BC-B487-621A38420BC3}" srcOrd="4" destOrd="0" presId="urn:microsoft.com/office/officeart/2018/2/layout/IconVerticalSolidList"/>
    <dgm:cxn modelId="{D8913CF3-E22A-4D4C-A33A-53B71F5F75CE}" type="presParOf" srcId="{AA7D7BF3-A7FB-45BC-B487-621A38420BC3}" destId="{90B3FC91-A339-4866-BD58-F034D7E480C2}" srcOrd="0" destOrd="0" presId="urn:microsoft.com/office/officeart/2018/2/layout/IconVerticalSolidList"/>
    <dgm:cxn modelId="{1F7F124F-B527-45B6-9FEC-E903717AE932}" type="presParOf" srcId="{AA7D7BF3-A7FB-45BC-B487-621A38420BC3}" destId="{1A7502A6-C538-42C6-A895-64C9CEDDCE20}" srcOrd="1" destOrd="0" presId="urn:microsoft.com/office/officeart/2018/2/layout/IconVerticalSolidList"/>
    <dgm:cxn modelId="{9EF2EF7D-B838-4FFA-A338-D9D4ABEFE9C3}" type="presParOf" srcId="{AA7D7BF3-A7FB-45BC-B487-621A38420BC3}" destId="{94196B48-BD75-42AB-A23B-38E8D45A8D3B}" srcOrd="2" destOrd="0" presId="urn:microsoft.com/office/officeart/2018/2/layout/IconVerticalSolidList"/>
    <dgm:cxn modelId="{4984D9EC-740B-4A93-9FFD-5D7176C8D66B}" type="presParOf" srcId="{AA7D7BF3-A7FB-45BC-B487-621A38420BC3}" destId="{3FA78650-0158-43D2-980B-8EC218D1D65F}" srcOrd="3" destOrd="0" presId="urn:microsoft.com/office/officeart/2018/2/layout/IconVerticalSolidList"/>
    <dgm:cxn modelId="{889F51E4-0E77-4BD5-8656-175FEF76EA2D}" type="presParOf" srcId="{96E3FDA3-37CB-49D8-9457-5002E4F244AD}" destId="{68866D98-650D-4F98-84A0-823A4BB7E676}" srcOrd="5" destOrd="0" presId="urn:microsoft.com/office/officeart/2018/2/layout/IconVerticalSolidList"/>
    <dgm:cxn modelId="{BB7F61EF-7E57-4968-ABF1-7B411FB63812}" type="presParOf" srcId="{96E3FDA3-37CB-49D8-9457-5002E4F244AD}" destId="{01A49A4A-1D7D-40E6-9FE2-E941599DA15E}" srcOrd="6" destOrd="0" presId="urn:microsoft.com/office/officeart/2018/2/layout/IconVerticalSolidList"/>
    <dgm:cxn modelId="{46474709-F810-48D2-B6DE-4379E5640C5F}" type="presParOf" srcId="{01A49A4A-1D7D-40E6-9FE2-E941599DA15E}" destId="{A9CE817E-5594-44BC-B435-52908122B02A}" srcOrd="0" destOrd="0" presId="urn:microsoft.com/office/officeart/2018/2/layout/IconVerticalSolidList"/>
    <dgm:cxn modelId="{E403A10F-FB10-4C72-8776-2335B750A4EE}" type="presParOf" srcId="{01A49A4A-1D7D-40E6-9FE2-E941599DA15E}" destId="{3530CE6B-7C10-4701-9E85-8C41A14F72E9}" srcOrd="1" destOrd="0" presId="urn:microsoft.com/office/officeart/2018/2/layout/IconVerticalSolidList"/>
    <dgm:cxn modelId="{28B62875-0319-436A-B1A4-17A4C1C989C4}" type="presParOf" srcId="{01A49A4A-1D7D-40E6-9FE2-E941599DA15E}" destId="{AFD73456-983E-4F3B-B074-E6E9D8341362}" srcOrd="2" destOrd="0" presId="urn:microsoft.com/office/officeart/2018/2/layout/IconVerticalSolidList"/>
    <dgm:cxn modelId="{6DE15608-09F4-4C47-ABE4-C064FC93D659}" type="presParOf" srcId="{01A49A4A-1D7D-40E6-9FE2-E941599DA15E}" destId="{CE67AAEF-0411-457E-9542-3FA74E74539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069F9C-4BB8-4F57-849C-99659F947378}" type="doc">
      <dgm:prSet loTypeId="urn:microsoft.com/office/officeart/2018/2/layout/IconVerticalSolidList" loCatId="icon" qsTypeId="urn:microsoft.com/office/officeart/2005/8/quickstyle/simple2" qsCatId="simple" csTypeId="urn:microsoft.com/office/officeart/2005/8/colors/accent0_3" csCatId="mainScheme" phldr="1"/>
      <dgm:spPr/>
      <dgm:t>
        <a:bodyPr/>
        <a:lstStyle/>
        <a:p>
          <a:endParaRPr lang="en-US"/>
        </a:p>
      </dgm:t>
    </dgm:pt>
    <dgm:pt modelId="{86CD6355-6BF6-49C4-A892-02A86B0FB48D}">
      <dgm:prSet/>
      <dgm:spPr/>
      <dgm:t>
        <a:bodyPr/>
        <a:lstStyle/>
        <a:p>
          <a:pPr>
            <a:lnSpc>
              <a:spcPct val="100000"/>
            </a:lnSpc>
          </a:pPr>
          <a:r>
            <a:rPr lang="en-US" dirty="0"/>
            <a:t>The summary provides an overview of the analysis of the unemployment rate, immigration trend, and house prices. </a:t>
          </a:r>
        </a:p>
      </dgm:t>
    </dgm:pt>
    <dgm:pt modelId="{6A825242-CC13-4170-80BC-F98D7EECBD17}" type="parTrans" cxnId="{C98D5E7C-862C-43C1-8FF1-CA4991399FE3}">
      <dgm:prSet/>
      <dgm:spPr/>
      <dgm:t>
        <a:bodyPr/>
        <a:lstStyle/>
        <a:p>
          <a:endParaRPr lang="en-US"/>
        </a:p>
      </dgm:t>
    </dgm:pt>
    <dgm:pt modelId="{36D17E49-9099-4860-8719-617629A5AA7A}" type="sibTrans" cxnId="{C98D5E7C-862C-43C1-8FF1-CA4991399FE3}">
      <dgm:prSet/>
      <dgm:spPr/>
      <dgm:t>
        <a:bodyPr/>
        <a:lstStyle/>
        <a:p>
          <a:endParaRPr lang="en-US"/>
        </a:p>
      </dgm:t>
    </dgm:pt>
    <dgm:pt modelId="{D4174333-7949-47A4-8277-E690CDDDF0EF}">
      <dgm:prSet/>
      <dgm:spPr/>
      <dgm:t>
        <a:bodyPr/>
        <a:lstStyle/>
        <a:p>
          <a:pPr>
            <a:lnSpc>
              <a:spcPct val="100000"/>
            </a:lnSpc>
          </a:pPr>
          <a:r>
            <a:rPr lang="en-US" dirty="0"/>
            <a:t>High unemployment can reduce demand for houses, as fewer people can afford to buy a home. The influx of immigrants can lead to increased demands for housing. More people needing homes can drive up prices, especially where housing supplies are limited. </a:t>
          </a:r>
        </a:p>
      </dgm:t>
    </dgm:pt>
    <dgm:pt modelId="{09B9B6F9-95C6-4AE4-A5CF-F4456CCA2D40}" type="parTrans" cxnId="{A0D9C159-5956-4011-9699-3CDFDE57CEA7}">
      <dgm:prSet/>
      <dgm:spPr/>
      <dgm:t>
        <a:bodyPr/>
        <a:lstStyle/>
        <a:p>
          <a:endParaRPr lang="en-US"/>
        </a:p>
      </dgm:t>
    </dgm:pt>
    <dgm:pt modelId="{FEFAEBB8-B7A8-46AF-9403-8572CC821109}" type="sibTrans" cxnId="{A0D9C159-5956-4011-9699-3CDFDE57CEA7}">
      <dgm:prSet/>
      <dgm:spPr/>
      <dgm:t>
        <a:bodyPr/>
        <a:lstStyle/>
        <a:p>
          <a:endParaRPr lang="en-US"/>
        </a:p>
      </dgm:t>
    </dgm:pt>
    <dgm:pt modelId="{A7BCB221-C8C5-4D3A-8048-408AB1EA01E3}">
      <dgm:prSet/>
      <dgm:spPr/>
      <dgm:t>
        <a:bodyPr/>
        <a:lstStyle/>
        <a:p>
          <a:pPr>
            <a:lnSpc>
              <a:spcPct val="100000"/>
            </a:lnSpc>
          </a:pPr>
          <a:r>
            <a:rPr lang="en-US"/>
            <a:t>The analysis aims to study the relationship between unemployment rates, immigration, and house prices, as well as to analyze current trends.</a:t>
          </a:r>
        </a:p>
      </dgm:t>
    </dgm:pt>
    <dgm:pt modelId="{BD58A9A7-91A7-4C2F-92DA-B617EA297ACB}" type="parTrans" cxnId="{4BC1AD8E-68CD-4011-97AE-441291757EB3}">
      <dgm:prSet/>
      <dgm:spPr/>
      <dgm:t>
        <a:bodyPr/>
        <a:lstStyle/>
        <a:p>
          <a:endParaRPr lang="en-US"/>
        </a:p>
      </dgm:t>
    </dgm:pt>
    <dgm:pt modelId="{385A6B72-A2CE-4046-B9EB-77179C027480}" type="sibTrans" cxnId="{4BC1AD8E-68CD-4011-97AE-441291757EB3}">
      <dgm:prSet/>
      <dgm:spPr/>
      <dgm:t>
        <a:bodyPr/>
        <a:lstStyle/>
        <a:p>
          <a:endParaRPr lang="en-US"/>
        </a:p>
      </dgm:t>
    </dgm:pt>
    <dgm:pt modelId="{AB7035C6-35D1-4E84-9C5D-8593B4AF501E}">
      <dgm:prSet/>
      <dgm:spPr/>
      <dgm:t>
        <a:bodyPr/>
        <a:lstStyle/>
        <a:p>
          <a:pPr>
            <a:lnSpc>
              <a:spcPct val="100000"/>
            </a:lnSpc>
          </a:pPr>
          <a:r>
            <a:rPr lang="en-US"/>
            <a:t>Our analysis reveals that house prices and the unemployment rate are negatively correlated. While immigration and house prices have a slight negative correlation, as immigration rates increase, it does not necessarily mean that house prices increase rapidly.</a:t>
          </a:r>
        </a:p>
      </dgm:t>
    </dgm:pt>
    <dgm:pt modelId="{55AAD9B4-CA42-4281-BC88-608631496250}" type="parTrans" cxnId="{FAFF508F-C713-4297-84DC-18F48E839B65}">
      <dgm:prSet/>
      <dgm:spPr/>
      <dgm:t>
        <a:bodyPr/>
        <a:lstStyle/>
        <a:p>
          <a:endParaRPr lang="en-US"/>
        </a:p>
      </dgm:t>
    </dgm:pt>
    <dgm:pt modelId="{9E8D1D83-FD7A-4EDB-9774-F7580AFC3321}" type="sibTrans" cxnId="{FAFF508F-C713-4297-84DC-18F48E839B65}">
      <dgm:prSet/>
      <dgm:spPr/>
      <dgm:t>
        <a:bodyPr/>
        <a:lstStyle/>
        <a:p>
          <a:endParaRPr lang="en-US"/>
        </a:p>
      </dgm:t>
    </dgm:pt>
    <dgm:pt modelId="{8E3964E8-0603-47D7-BFC6-8F58892DDCBE}">
      <dgm:prSet/>
      <dgm:spPr/>
      <dgm:t>
        <a:bodyPr/>
        <a:lstStyle/>
        <a:p>
          <a:pPr>
            <a:lnSpc>
              <a:spcPct val="100000"/>
            </a:lnSpc>
          </a:pPr>
          <a:r>
            <a:rPr lang="en-US"/>
            <a:t>Higher unemployment rates lead to lower house prices, while the rise in immigration can increase housing demand, potentially having only a minimal impact on house prices.</a:t>
          </a:r>
        </a:p>
      </dgm:t>
    </dgm:pt>
    <dgm:pt modelId="{3534CF30-F3B3-4D1A-9EEE-393A14BF0C83}" type="parTrans" cxnId="{89118E6D-EA4F-4010-A88F-60F0FEF21F76}">
      <dgm:prSet/>
      <dgm:spPr/>
      <dgm:t>
        <a:bodyPr/>
        <a:lstStyle/>
        <a:p>
          <a:endParaRPr lang="en-US"/>
        </a:p>
      </dgm:t>
    </dgm:pt>
    <dgm:pt modelId="{A593F39C-0598-404B-A721-2595C49358A0}" type="sibTrans" cxnId="{89118E6D-EA4F-4010-A88F-60F0FEF21F76}">
      <dgm:prSet/>
      <dgm:spPr/>
      <dgm:t>
        <a:bodyPr/>
        <a:lstStyle/>
        <a:p>
          <a:endParaRPr lang="en-US"/>
        </a:p>
      </dgm:t>
    </dgm:pt>
    <dgm:pt modelId="{354FFB28-5410-41F7-9DBB-910C7AD565D4}" type="pres">
      <dgm:prSet presAssocID="{3F069F9C-4BB8-4F57-849C-99659F947378}" presName="root" presStyleCnt="0">
        <dgm:presLayoutVars>
          <dgm:dir/>
          <dgm:resizeHandles val="exact"/>
        </dgm:presLayoutVars>
      </dgm:prSet>
      <dgm:spPr/>
    </dgm:pt>
    <dgm:pt modelId="{980C4806-6E95-4663-BC3A-F9AB4832CDE4}" type="pres">
      <dgm:prSet presAssocID="{86CD6355-6BF6-49C4-A892-02A86B0FB48D}" presName="compNode" presStyleCnt="0"/>
      <dgm:spPr/>
    </dgm:pt>
    <dgm:pt modelId="{18FCD2A6-9C5D-4104-896B-F238D985E42A}" type="pres">
      <dgm:prSet presAssocID="{86CD6355-6BF6-49C4-A892-02A86B0FB48D}" presName="bgRect" presStyleLbl="bgShp" presStyleIdx="0" presStyleCnt="5"/>
      <dgm:spPr/>
    </dgm:pt>
    <dgm:pt modelId="{AC40A203-516D-48A8-8117-56390A3FF165}" type="pres">
      <dgm:prSet presAssocID="{86CD6355-6BF6-49C4-A892-02A86B0FB48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ffice Worker"/>
        </a:ext>
      </dgm:extLst>
    </dgm:pt>
    <dgm:pt modelId="{CFA482DD-E5D3-4171-9B10-03ABB4905468}" type="pres">
      <dgm:prSet presAssocID="{86CD6355-6BF6-49C4-A892-02A86B0FB48D}" presName="spaceRect" presStyleCnt="0"/>
      <dgm:spPr/>
    </dgm:pt>
    <dgm:pt modelId="{E205688C-C793-406A-80D1-766B401205EF}" type="pres">
      <dgm:prSet presAssocID="{86CD6355-6BF6-49C4-A892-02A86B0FB48D}" presName="parTx" presStyleLbl="revTx" presStyleIdx="0" presStyleCnt="5">
        <dgm:presLayoutVars>
          <dgm:chMax val="0"/>
          <dgm:chPref val="0"/>
        </dgm:presLayoutVars>
      </dgm:prSet>
      <dgm:spPr/>
    </dgm:pt>
    <dgm:pt modelId="{B517A4A4-95AF-4D4D-93E0-4BE3EDAEEF0E}" type="pres">
      <dgm:prSet presAssocID="{36D17E49-9099-4860-8719-617629A5AA7A}" presName="sibTrans" presStyleCnt="0"/>
      <dgm:spPr/>
    </dgm:pt>
    <dgm:pt modelId="{4B7EFD28-846D-4985-B0AE-CCE583C2635E}" type="pres">
      <dgm:prSet presAssocID="{D4174333-7949-47A4-8277-E690CDDDF0EF}" presName="compNode" presStyleCnt="0"/>
      <dgm:spPr/>
    </dgm:pt>
    <dgm:pt modelId="{834ABA57-43C7-43B4-804A-5083DFE5A1F8}" type="pres">
      <dgm:prSet presAssocID="{D4174333-7949-47A4-8277-E690CDDDF0EF}" presName="bgRect" presStyleLbl="bgShp" presStyleIdx="1" presStyleCnt="5"/>
      <dgm:spPr/>
    </dgm:pt>
    <dgm:pt modelId="{F2ABA9BF-0579-45C3-9325-741C318FC1E3}" type="pres">
      <dgm:prSet presAssocID="{D4174333-7949-47A4-8277-E690CDDDF0E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llar"/>
        </a:ext>
      </dgm:extLst>
    </dgm:pt>
    <dgm:pt modelId="{BC9AE6D7-1B3F-4441-B57E-A4E3B6602F60}" type="pres">
      <dgm:prSet presAssocID="{D4174333-7949-47A4-8277-E690CDDDF0EF}" presName="spaceRect" presStyleCnt="0"/>
      <dgm:spPr/>
    </dgm:pt>
    <dgm:pt modelId="{A5201DE7-062E-4E05-BEDD-D7D9D802467A}" type="pres">
      <dgm:prSet presAssocID="{D4174333-7949-47A4-8277-E690CDDDF0EF}" presName="parTx" presStyleLbl="revTx" presStyleIdx="1" presStyleCnt="5">
        <dgm:presLayoutVars>
          <dgm:chMax val="0"/>
          <dgm:chPref val="0"/>
        </dgm:presLayoutVars>
      </dgm:prSet>
      <dgm:spPr/>
    </dgm:pt>
    <dgm:pt modelId="{22A240B6-530D-44D6-95C2-E8BD6F2EAD50}" type="pres">
      <dgm:prSet presAssocID="{FEFAEBB8-B7A8-46AF-9403-8572CC821109}" presName="sibTrans" presStyleCnt="0"/>
      <dgm:spPr/>
    </dgm:pt>
    <dgm:pt modelId="{1B1A221D-4D35-4AA1-9AF3-B9C135317E52}" type="pres">
      <dgm:prSet presAssocID="{A7BCB221-C8C5-4D3A-8048-408AB1EA01E3}" presName="compNode" presStyleCnt="0"/>
      <dgm:spPr/>
    </dgm:pt>
    <dgm:pt modelId="{96F85A45-E7B2-4090-8EF7-EF6BEE962E8D}" type="pres">
      <dgm:prSet presAssocID="{A7BCB221-C8C5-4D3A-8048-408AB1EA01E3}" presName="bgRect" presStyleLbl="bgShp" presStyleIdx="2" presStyleCnt="5"/>
      <dgm:spPr/>
    </dgm:pt>
    <dgm:pt modelId="{BB5CB2D3-C0AC-40F3-98B1-E5B239187587}" type="pres">
      <dgm:prSet presAssocID="{A7BCB221-C8C5-4D3A-8048-408AB1EA01E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90B52715-E03B-4717-8E27-F0F88FDCD0CC}" type="pres">
      <dgm:prSet presAssocID="{A7BCB221-C8C5-4D3A-8048-408AB1EA01E3}" presName="spaceRect" presStyleCnt="0"/>
      <dgm:spPr/>
    </dgm:pt>
    <dgm:pt modelId="{459ADD2D-7BC1-44DB-900B-82939D9E3D7C}" type="pres">
      <dgm:prSet presAssocID="{A7BCB221-C8C5-4D3A-8048-408AB1EA01E3}" presName="parTx" presStyleLbl="revTx" presStyleIdx="2" presStyleCnt="5">
        <dgm:presLayoutVars>
          <dgm:chMax val="0"/>
          <dgm:chPref val="0"/>
        </dgm:presLayoutVars>
      </dgm:prSet>
      <dgm:spPr/>
    </dgm:pt>
    <dgm:pt modelId="{1B1A45E4-9ACA-4B0E-B836-A1F3A00BE600}" type="pres">
      <dgm:prSet presAssocID="{385A6B72-A2CE-4046-B9EB-77179C027480}" presName="sibTrans" presStyleCnt="0"/>
      <dgm:spPr/>
    </dgm:pt>
    <dgm:pt modelId="{3E9AF94B-336B-4F46-BDE4-59860F568D0E}" type="pres">
      <dgm:prSet presAssocID="{AB7035C6-35D1-4E84-9C5D-8593B4AF501E}" presName="compNode" presStyleCnt="0"/>
      <dgm:spPr/>
    </dgm:pt>
    <dgm:pt modelId="{4A75509F-6817-48D9-B28A-E5EA9930771E}" type="pres">
      <dgm:prSet presAssocID="{AB7035C6-35D1-4E84-9C5D-8593B4AF501E}" presName="bgRect" presStyleLbl="bgShp" presStyleIdx="3" presStyleCnt="5"/>
      <dgm:spPr/>
    </dgm:pt>
    <dgm:pt modelId="{E69B723C-13BE-471A-A0D3-B41B97D6A915}" type="pres">
      <dgm:prSet presAssocID="{AB7035C6-35D1-4E84-9C5D-8593B4AF501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Graph with Downward Trend"/>
        </a:ext>
      </dgm:extLst>
    </dgm:pt>
    <dgm:pt modelId="{C0F9E1FC-E54F-4CA0-9714-25DE2CE1D136}" type="pres">
      <dgm:prSet presAssocID="{AB7035C6-35D1-4E84-9C5D-8593B4AF501E}" presName="spaceRect" presStyleCnt="0"/>
      <dgm:spPr/>
    </dgm:pt>
    <dgm:pt modelId="{D8EE6978-C328-4BFD-9F96-27EC4C0FF13B}" type="pres">
      <dgm:prSet presAssocID="{AB7035C6-35D1-4E84-9C5D-8593B4AF501E}" presName="parTx" presStyleLbl="revTx" presStyleIdx="3" presStyleCnt="5">
        <dgm:presLayoutVars>
          <dgm:chMax val="0"/>
          <dgm:chPref val="0"/>
        </dgm:presLayoutVars>
      </dgm:prSet>
      <dgm:spPr/>
    </dgm:pt>
    <dgm:pt modelId="{126C3364-AF36-47AE-B2D2-311E777E879C}" type="pres">
      <dgm:prSet presAssocID="{9E8D1D83-FD7A-4EDB-9774-F7580AFC3321}" presName="sibTrans" presStyleCnt="0"/>
      <dgm:spPr/>
    </dgm:pt>
    <dgm:pt modelId="{DF45E23D-9081-40A2-BF1F-F2EB4CE9282D}" type="pres">
      <dgm:prSet presAssocID="{8E3964E8-0603-47D7-BFC6-8F58892DDCBE}" presName="compNode" presStyleCnt="0"/>
      <dgm:spPr/>
    </dgm:pt>
    <dgm:pt modelId="{DBE07ED8-8685-41AF-A9A4-0466FE951DD3}" type="pres">
      <dgm:prSet presAssocID="{8E3964E8-0603-47D7-BFC6-8F58892DDCBE}" presName="bgRect" presStyleLbl="bgShp" presStyleIdx="4" presStyleCnt="5"/>
      <dgm:spPr/>
    </dgm:pt>
    <dgm:pt modelId="{A5C6CC05-97F1-41EC-A954-5605D3ACA353}" type="pres">
      <dgm:prSet presAssocID="{8E3964E8-0603-47D7-BFC6-8F58892DDCB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ouse"/>
        </a:ext>
      </dgm:extLst>
    </dgm:pt>
    <dgm:pt modelId="{DB29B0CB-A77A-4B12-9A36-3914A4F1FC2C}" type="pres">
      <dgm:prSet presAssocID="{8E3964E8-0603-47D7-BFC6-8F58892DDCBE}" presName="spaceRect" presStyleCnt="0"/>
      <dgm:spPr/>
    </dgm:pt>
    <dgm:pt modelId="{7AEF30F2-EDF5-4BA8-8D07-35DED3B0EF2D}" type="pres">
      <dgm:prSet presAssocID="{8E3964E8-0603-47D7-BFC6-8F58892DDCBE}" presName="parTx" presStyleLbl="revTx" presStyleIdx="4" presStyleCnt="5">
        <dgm:presLayoutVars>
          <dgm:chMax val="0"/>
          <dgm:chPref val="0"/>
        </dgm:presLayoutVars>
      </dgm:prSet>
      <dgm:spPr/>
    </dgm:pt>
  </dgm:ptLst>
  <dgm:cxnLst>
    <dgm:cxn modelId="{8D180202-B8FE-4603-B39F-CFAA2189D453}" type="presOf" srcId="{3F069F9C-4BB8-4F57-849C-99659F947378}" destId="{354FFB28-5410-41F7-9DBB-910C7AD565D4}" srcOrd="0" destOrd="0" presId="urn:microsoft.com/office/officeart/2018/2/layout/IconVerticalSolidList"/>
    <dgm:cxn modelId="{1EBD3721-C1F0-4455-BF3D-9C0680CC0C72}" type="presOf" srcId="{AB7035C6-35D1-4E84-9C5D-8593B4AF501E}" destId="{D8EE6978-C328-4BFD-9F96-27EC4C0FF13B}" srcOrd="0" destOrd="0" presId="urn:microsoft.com/office/officeart/2018/2/layout/IconVerticalSolidList"/>
    <dgm:cxn modelId="{1A77472D-83A4-4421-A8F5-44E701BC9F42}" type="presOf" srcId="{A7BCB221-C8C5-4D3A-8048-408AB1EA01E3}" destId="{459ADD2D-7BC1-44DB-900B-82939D9E3D7C}" srcOrd="0" destOrd="0" presId="urn:microsoft.com/office/officeart/2018/2/layout/IconVerticalSolidList"/>
    <dgm:cxn modelId="{EFB1EB30-5C8F-40C7-ACA9-C5721A86EB8B}" type="presOf" srcId="{8E3964E8-0603-47D7-BFC6-8F58892DDCBE}" destId="{7AEF30F2-EDF5-4BA8-8D07-35DED3B0EF2D}" srcOrd="0" destOrd="0" presId="urn:microsoft.com/office/officeart/2018/2/layout/IconVerticalSolidList"/>
    <dgm:cxn modelId="{89118E6D-EA4F-4010-A88F-60F0FEF21F76}" srcId="{3F069F9C-4BB8-4F57-849C-99659F947378}" destId="{8E3964E8-0603-47D7-BFC6-8F58892DDCBE}" srcOrd="4" destOrd="0" parTransId="{3534CF30-F3B3-4D1A-9EEE-393A14BF0C83}" sibTransId="{A593F39C-0598-404B-A721-2595C49358A0}"/>
    <dgm:cxn modelId="{A0D9C159-5956-4011-9699-3CDFDE57CEA7}" srcId="{3F069F9C-4BB8-4F57-849C-99659F947378}" destId="{D4174333-7949-47A4-8277-E690CDDDF0EF}" srcOrd="1" destOrd="0" parTransId="{09B9B6F9-95C6-4AE4-A5CF-F4456CCA2D40}" sibTransId="{FEFAEBB8-B7A8-46AF-9403-8572CC821109}"/>
    <dgm:cxn modelId="{C98D5E7C-862C-43C1-8FF1-CA4991399FE3}" srcId="{3F069F9C-4BB8-4F57-849C-99659F947378}" destId="{86CD6355-6BF6-49C4-A892-02A86B0FB48D}" srcOrd="0" destOrd="0" parTransId="{6A825242-CC13-4170-80BC-F98D7EECBD17}" sibTransId="{36D17E49-9099-4860-8719-617629A5AA7A}"/>
    <dgm:cxn modelId="{4BC1AD8E-68CD-4011-97AE-441291757EB3}" srcId="{3F069F9C-4BB8-4F57-849C-99659F947378}" destId="{A7BCB221-C8C5-4D3A-8048-408AB1EA01E3}" srcOrd="2" destOrd="0" parTransId="{BD58A9A7-91A7-4C2F-92DA-B617EA297ACB}" sibTransId="{385A6B72-A2CE-4046-B9EB-77179C027480}"/>
    <dgm:cxn modelId="{FAFF508F-C713-4297-84DC-18F48E839B65}" srcId="{3F069F9C-4BB8-4F57-849C-99659F947378}" destId="{AB7035C6-35D1-4E84-9C5D-8593B4AF501E}" srcOrd="3" destOrd="0" parTransId="{55AAD9B4-CA42-4281-BC88-608631496250}" sibTransId="{9E8D1D83-FD7A-4EDB-9774-F7580AFC3321}"/>
    <dgm:cxn modelId="{A962E2BA-DFE2-40A5-A7EE-B8967F741992}" type="presOf" srcId="{86CD6355-6BF6-49C4-A892-02A86B0FB48D}" destId="{E205688C-C793-406A-80D1-766B401205EF}" srcOrd="0" destOrd="0" presId="urn:microsoft.com/office/officeart/2018/2/layout/IconVerticalSolidList"/>
    <dgm:cxn modelId="{0FE7D7D1-9A95-4A56-9B89-BEC11041472A}" type="presOf" srcId="{D4174333-7949-47A4-8277-E690CDDDF0EF}" destId="{A5201DE7-062E-4E05-BEDD-D7D9D802467A}" srcOrd="0" destOrd="0" presId="urn:microsoft.com/office/officeart/2018/2/layout/IconVerticalSolidList"/>
    <dgm:cxn modelId="{4C7E7EF2-7F1D-4BD5-AD57-C7A9A782ADD9}" type="presParOf" srcId="{354FFB28-5410-41F7-9DBB-910C7AD565D4}" destId="{980C4806-6E95-4663-BC3A-F9AB4832CDE4}" srcOrd="0" destOrd="0" presId="urn:microsoft.com/office/officeart/2018/2/layout/IconVerticalSolidList"/>
    <dgm:cxn modelId="{BE1AC1E3-06D6-4064-8E3C-C4E3BBB8194E}" type="presParOf" srcId="{980C4806-6E95-4663-BC3A-F9AB4832CDE4}" destId="{18FCD2A6-9C5D-4104-896B-F238D985E42A}" srcOrd="0" destOrd="0" presId="urn:microsoft.com/office/officeart/2018/2/layout/IconVerticalSolidList"/>
    <dgm:cxn modelId="{07B667EE-5BCA-449B-AF77-F5620774790B}" type="presParOf" srcId="{980C4806-6E95-4663-BC3A-F9AB4832CDE4}" destId="{AC40A203-516D-48A8-8117-56390A3FF165}" srcOrd="1" destOrd="0" presId="urn:microsoft.com/office/officeart/2018/2/layout/IconVerticalSolidList"/>
    <dgm:cxn modelId="{9AB3C3C3-79FD-4343-AE36-448D3217695A}" type="presParOf" srcId="{980C4806-6E95-4663-BC3A-F9AB4832CDE4}" destId="{CFA482DD-E5D3-4171-9B10-03ABB4905468}" srcOrd="2" destOrd="0" presId="urn:microsoft.com/office/officeart/2018/2/layout/IconVerticalSolidList"/>
    <dgm:cxn modelId="{A23657C6-C112-4BDA-A8CA-D3FBD82F3BAC}" type="presParOf" srcId="{980C4806-6E95-4663-BC3A-F9AB4832CDE4}" destId="{E205688C-C793-406A-80D1-766B401205EF}" srcOrd="3" destOrd="0" presId="urn:microsoft.com/office/officeart/2018/2/layout/IconVerticalSolidList"/>
    <dgm:cxn modelId="{E12EDA71-7B50-4613-891A-396478CD6B79}" type="presParOf" srcId="{354FFB28-5410-41F7-9DBB-910C7AD565D4}" destId="{B517A4A4-95AF-4D4D-93E0-4BE3EDAEEF0E}" srcOrd="1" destOrd="0" presId="urn:microsoft.com/office/officeart/2018/2/layout/IconVerticalSolidList"/>
    <dgm:cxn modelId="{BE3DE87A-7F20-4C29-93CE-DFABBD11F05B}" type="presParOf" srcId="{354FFB28-5410-41F7-9DBB-910C7AD565D4}" destId="{4B7EFD28-846D-4985-B0AE-CCE583C2635E}" srcOrd="2" destOrd="0" presId="urn:microsoft.com/office/officeart/2018/2/layout/IconVerticalSolidList"/>
    <dgm:cxn modelId="{14DBF7E2-9438-4AB9-B5B2-EEF5259F7376}" type="presParOf" srcId="{4B7EFD28-846D-4985-B0AE-CCE583C2635E}" destId="{834ABA57-43C7-43B4-804A-5083DFE5A1F8}" srcOrd="0" destOrd="0" presId="urn:microsoft.com/office/officeart/2018/2/layout/IconVerticalSolidList"/>
    <dgm:cxn modelId="{C7E0651E-128F-44C0-8B24-C81FEECB5952}" type="presParOf" srcId="{4B7EFD28-846D-4985-B0AE-CCE583C2635E}" destId="{F2ABA9BF-0579-45C3-9325-741C318FC1E3}" srcOrd="1" destOrd="0" presId="urn:microsoft.com/office/officeart/2018/2/layout/IconVerticalSolidList"/>
    <dgm:cxn modelId="{870486DF-1930-4D28-8ED0-C3E61381826E}" type="presParOf" srcId="{4B7EFD28-846D-4985-B0AE-CCE583C2635E}" destId="{BC9AE6D7-1B3F-4441-B57E-A4E3B6602F60}" srcOrd="2" destOrd="0" presId="urn:microsoft.com/office/officeart/2018/2/layout/IconVerticalSolidList"/>
    <dgm:cxn modelId="{200C688A-0E28-4013-AB67-BC0ADC8365F9}" type="presParOf" srcId="{4B7EFD28-846D-4985-B0AE-CCE583C2635E}" destId="{A5201DE7-062E-4E05-BEDD-D7D9D802467A}" srcOrd="3" destOrd="0" presId="urn:microsoft.com/office/officeart/2018/2/layout/IconVerticalSolidList"/>
    <dgm:cxn modelId="{CBF48F33-E073-42F0-B990-75E943FFD5A7}" type="presParOf" srcId="{354FFB28-5410-41F7-9DBB-910C7AD565D4}" destId="{22A240B6-530D-44D6-95C2-E8BD6F2EAD50}" srcOrd="3" destOrd="0" presId="urn:microsoft.com/office/officeart/2018/2/layout/IconVerticalSolidList"/>
    <dgm:cxn modelId="{B5FEC371-51BC-4E96-9826-8626C4265349}" type="presParOf" srcId="{354FFB28-5410-41F7-9DBB-910C7AD565D4}" destId="{1B1A221D-4D35-4AA1-9AF3-B9C135317E52}" srcOrd="4" destOrd="0" presId="urn:microsoft.com/office/officeart/2018/2/layout/IconVerticalSolidList"/>
    <dgm:cxn modelId="{387C09A4-A78F-440F-8E3F-C3D6C9BA9FF7}" type="presParOf" srcId="{1B1A221D-4D35-4AA1-9AF3-B9C135317E52}" destId="{96F85A45-E7B2-4090-8EF7-EF6BEE962E8D}" srcOrd="0" destOrd="0" presId="urn:microsoft.com/office/officeart/2018/2/layout/IconVerticalSolidList"/>
    <dgm:cxn modelId="{78E24CC7-3E90-4B98-BAFA-7206609861BE}" type="presParOf" srcId="{1B1A221D-4D35-4AA1-9AF3-B9C135317E52}" destId="{BB5CB2D3-C0AC-40F3-98B1-E5B239187587}" srcOrd="1" destOrd="0" presId="urn:microsoft.com/office/officeart/2018/2/layout/IconVerticalSolidList"/>
    <dgm:cxn modelId="{2C554784-1EBE-41F0-A7CE-DB068C788007}" type="presParOf" srcId="{1B1A221D-4D35-4AA1-9AF3-B9C135317E52}" destId="{90B52715-E03B-4717-8E27-F0F88FDCD0CC}" srcOrd="2" destOrd="0" presId="urn:microsoft.com/office/officeart/2018/2/layout/IconVerticalSolidList"/>
    <dgm:cxn modelId="{7562C6F9-463E-429B-BFD7-4FE02C4B1CF2}" type="presParOf" srcId="{1B1A221D-4D35-4AA1-9AF3-B9C135317E52}" destId="{459ADD2D-7BC1-44DB-900B-82939D9E3D7C}" srcOrd="3" destOrd="0" presId="urn:microsoft.com/office/officeart/2018/2/layout/IconVerticalSolidList"/>
    <dgm:cxn modelId="{90BEB050-75D7-4558-8A5C-ABAF249A0B43}" type="presParOf" srcId="{354FFB28-5410-41F7-9DBB-910C7AD565D4}" destId="{1B1A45E4-9ACA-4B0E-B836-A1F3A00BE600}" srcOrd="5" destOrd="0" presId="urn:microsoft.com/office/officeart/2018/2/layout/IconVerticalSolidList"/>
    <dgm:cxn modelId="{F573EB8E-19FF-4584-8A4F-3EA08A8A67C8}" type="presParOf" srcId="{354FFB28-5410-41F7-9DBB-910C7AD565D4}" destId="{3E9AF94B-336B-4F46-BDE4-59860F568D0E}" srcOrd="6" destOrd="0" presId="urn:microsoft.com/office/officeart/2018/2/layout/IconVerticalSolidList"/>
    <dgm:cxn modelId="{FDCC0688-994B-4E05-A380-7DAEBE912B96}" type="presParOf" srcId="{3E9AF94B-336B-4F46-BDE4-59860F568D0E}" destId="{4A75509F-6817-48D9-B28A-E5EA9930771E}" srcOrd="0" destOrd="0" presId="urn:microsoft.com/office/officeart/2018/2/layout/IconVerticalSolidList"/>
    <dgm:cxn modelId="{AA3E783D-B4AB-47DA-9E3A-6B2D1C408D51}" type="presParOf" srcId="{3E9AF94B-336B-4F46-BDE4-59860F568D0E}" destId="{E69B723C-13BE-471A-A0D3-B41B97D6A915}" srcOrd="1" destOrd="0" presId="urn:microsoft.com/office/officeart/2018/2/layout/IconVerticalSolidList"/>
    <dgm:cxn modelId="{D915F8B4-7CD5-4C58-98C1-5450D3F6CD68}" type="presParOf" srcId="{3E9AF94B-336B-4F46-BDE4-59860F568D0E}" destId="{C0F9E1FC-E54F-4CA0-9714-25DE2CE1D136}" srcOrd="2" destOrd="0" presId="urn:microsoft.com/office/officeart/2018/2/layout/IconVerticalSolidList"/>
    <dgm:cxn modelId="{ED5128E0-DEE2-4838-BB66-860852EA818A}" type="presParOf" srcId="{3E9AF94B-336B-4F46-BDE4-59860F568D0E}" destId="{D8EE6978-C328-4BFD-9F96-27EC4C0FF13B}" srcOrd="3" destOrd="0" presId="urn:microsoft.com/office/officeart/2018/2/layout/IconVerticalSolidList"/>
    <dgm:cxn modelId="{B115B246-1749-4A64-8BD9-D14ED06B1EF4}" type="presParOf" srcId="{354FFB28-5410-41F7-9DBB-910C7AD565D4}" destId="{126C3364-AF36-47AE-B2D2-311E777E879C}" srcOrd="7" destOrd="0" presId="urn:microsoft.com/office/officeart/2018/2/layout/IconVerticalSolidList"/>
    <dgm:cxn modelId="{A78BCA96-2432-4E9C-90B8-36C341572136}" type="presParOf" srcId="{354FFB28-5410-41F7-9DBB-910C7AD565D4}" destId="{DF45E23D-9081-40A2-BF1F-F2EB4CE9282D}" srcOrd="8" destOrd="0" presId="urn:microsoft.com/office/officeart/2018/2/layout/IconVerticalSolidList"/>
    <dgm:cxn modelId="{9A9AFF41-3AF1-4113-B413-1F965AFEFDF2}" type="presParOf" srcId="{DF45E23D-9081-40A2-BF1F-F2EB4CE9282D}" destId="{DBE07ED8-8685-41AF-A9A4-0466FE951DD3}" srcOrd="0" destOrd="0" presId="urn:microsoft.com/office/officeart/2018/2/layout/IconVerticalSolidList"/>
    <dgm:cxn modelId="{75D7EF03-C0A9-4314-99E8-620071EA9AC9}" type="presParOf" srcId="{DF45E23D-9081-40A2-BF1F-F2EB4CE9282D}" destId="{A5C6CC05-97F1-41EC-A954-5605D3ACA353}" srcOrd="1" destOrd="0" presId="urn:microsoft.com/office/officeart/2018/2/layout/IconVerticalSolidList"/>
    <dgm:cxn modelId="{6BB1ED44-9146-4C44-83B7-E77D0AEA4423}" type="presParOf" srcId="{DF45E23D-9081-40A2-BF1F-F2EB4CE9282D}" destId="{DB29B0CB-A77A-4B12-9A36-3914A4F1FC2C}" srcOrd="2" destOrd="0" presId="urn:microsoft.com/office/officeart/2018/2/layout/IconVerticalSolidList"/>
    <dgm:cxn modelId="{61E50A75-350A-4A17-ABD0-A675C9AF3BB5}" type="presParOf" srcId="{DF45E23D-9081-40A2-BF1F-F2EB4CE9282D}" destId="{7AEF30F2-EDF5-4BA8-8D07-35DED3B0EF2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F21BE463-C323-46EC-8983-40140F216E2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BB53AA7-239F-4F6B-90E6-E8B0E001DCAF}">
      <dgm:prSet/>
      <dgm:spPr/>
      <dgm:t>
        <a:bodyPr/>
        <a:lstStyle/>
        <a:p>
          <a:pPr>
            <a:lnSpc>
              <a:spcPct val="100000"/>
            </a:lnSpc>
          </a:pPr>
          <a:r>
            <a:rPr lang="en-US" dirty="0">
              <a:solidFill>
                <a:schemeClr val="tx1"/>
              </a:solidFill>
            </a:rPr>
            <a:t>High levels of unemployment can reduce the demand for houses, as fewer individuals have the financial means to purchase a home. Conversely, an influx of immigrants can generate an increase in demand for housing, potentially driving up prices, particularly in areas with limited housing supplies. </a:t>
          </a:r>
        </a:p>
      </dgm:t>
    </dgm:pt>
    <dgm:pt modelId="{A8283E3A-8ABB-4C98-9313-35846F06B09E}" type="parTrans" cxnId="{AA5DBF51-4655-437B-B8FD-A9187FA2A437}">
      <dgm:prSet/>
      <dgm:spPr/>
      <dgm:t>
        <a:bodyPr/>
        <a:lstStyle/>
        <a:p>
          <a:endParaRPr lang="en-US">
            <a:solidFill>
              <a:schemeClr val="tx1"/>
            </a:solidFill>
          </a:endParaRPr>
        </a:p>
      </dgm:t>
    </dgm:pt>
    <dgm:pt modelId="{C9218C4B-0981-462A-88D6-9889F614609F}" type="sibTrans" cxnId="{AA5DBF51-4655-437B-B8FD-A9187FA2A437}">
      <dgm:prSet/>
      <dgm:spPr/>
      <dgm:t>
        <a:bodyPr/>
        <a:lstStyle/>
        <a:p>
          <a:pPr>
            <a:lnSpc>
              <a:spcPct val="100000"/>
            </a:lnSpc>
          </a:pPr>
          <a:endParaRPr lang="en-US">
            <a:solidFill>
              <a:schemeClr val="tx1"/>
            </a:solidFill>
          </a:endParaRPr>
        </a:p>
      </dgm:t>
    </dgm:pt>
    <dgm:pt modelId="{C01C3789-AD31-4866-B7B7-2F759A5C7C06}">
      <dgm:prSet/>
      <dgm:spPr/>
      <dgm:t>
        <a:bodyPr/>
        <a:lstStyle/>
        <a:p>
          <a:pPr>
            <a:lnSpc>
              <a:spcPct val="100000"/>
            </a:lnSpc>
          </a:pPr>
          <a:r>
            <a:rPr lang="en-US">
              <a:solidFill>
                <a:schemeClr val="tx1"/>
              </a:solidFill>
            </a:rPr>
            <a:t>The purpose of this report is to assess whether the unemployment rate and immigration trends have an impact on house prices. </a:t>
          </a:r>
        </a:p>
      </dgm:t>
    </dgm:pt>
    <dgm:pt modelId="{2F4B7FDD-E4A8-442F-BD88-88BFA0DD232E}" type="parTrans" cxnId="{3F06788B-2CA9-4D41-AAFB-3B1FE7702F83}">
      <dgm:prSet/>
      <dgm:spPr/>
      <dgm:t>
        <a:bodyPr/>
        <a:lstStyle/>
        <a:p>
          <a:endParaRPr lang="en-US">
            <a:solidFill>
              <a:schemeClr val="tx1"/>
            </a:solidFill>
          </a:endParaRPr>
        </a:p>
      </dgm:t>
    </dgm:pt>
    <dgm:pt modelId="{7475CD77-7AB8-401E-BF4D-F928411A17E7}" type="sibTrans" cxnId="{3F06788B-2CA9-4D41-AAFB-3B1FE7702F83}">
      <dgm:prSet/>
      <dgm:spPr/>
      <dgm:t>
        <a:bodyPr/>
        <a:lstStyle/>
        <a:p>
          <a:pPr>
            <a:lnSpc>
              <a:spcPct val="100000"/>
            </a:lnSpc>
          </a:pPr>
          <a:endParaRPr lang="en-US">
            <a:solidFill>
              <a:schemeClr val="tx1"/>
            </a:solidFill>
          </a:endParaRPr>
        </a:p>
      </dgm:t>
    </dgm:pt>
    <dgm:pt modelId="{25D0E5E6-D2F6-420D-852F-A294789AD0B6}">
      <dgm:prSet/>
      <dgm:spPr/>
      <dgm:t>
        <a:bodyPr/>
        <a:lstStyle/>
        <a:p>
          <a:pPr>
            <a:lnSpc>
              <a:spcPct val="100000"/>
            </a:lnSpc>
          </a:pPr>
          <a:r>
            <a:rPr lang="en-US" dirty="0">
              <a:solidFill>
                <a:schemeClr val="tx1"/>
              </a:solidFill>
            </a:rPr>
            <a:t>This report will prioritize identifying the correlation between immigration, unemployment, and house prices, analyzing current trends, and predicting both house prices and unemployment rates. </a:t>
          </a:r>
        </a:p>
      </dgm:t>
    </dgm:pt>
    <dgm:pt modelId="{3BF6B304-42C0-40C3-9145-BBDD042AF41C}" type="parTrans" cxnId="{258C45DE-8BFE-4742-B958-26EE0F23E231}">
      <dgm:prSet/>
      <dgm:spPr/>
      <dgm:t>
        <a:bodyPr/>
        <a:lstStyle/>
        <a:p>
          <a:endParaRPr lang="en-US">
            <a:solidFill>
              <a:schemeClr val="tx1"/>
            </a:solidFill>
          </a:endParaRPr>
        </a:p>
      </dgm:t>
    </dgm:pt>
    <dgm:pt modelId="{8A06FF92-D36D-436A-B8D9-F946DF8BB878}" type="sibTrans" cxnId="{258C45DE-8BFE-4742-B958-26EE0F23E231}">
      <dgm:prSet/>
      <dgm:spPr/>
      <dgm:t>
        <a:bodyPr/>
        <a:lstStyle/>
        <a:p>
          <a:pPr>
            <a:lnSpc>
              <a:spcPct val="100000"/>
            </a:lnSpc>
          </a:pPr>
          <a:endParaRPr lang="en-US">
            <a:solidFill>
              <a:schemeClr val="tx1"/>
            </a:solidFill>
          </a:endParaRPr>
        </a:p>
      </dgm:t>
    </dgm:pt>
    <dgm:pt modelId="{959CBB6E-E90A-427B-B12E-98EDB2A95A31}">
      <dgm:prSet/>
      <dgm:spPr/>
      <dgm:t>
        <a:bodyPr/>
        <a:lstStyle/>
        <a:p>
          <a:pPr>
            <a:lnSpc>
              <a:spcPct val="100000"/>
            </a:lnSpc>
          </a:pPr>
          <a:r>
            <a:rPr lang="en-US">
              <a:solidFill>
                <a:schemeClr val="tx1"/>
              </a:solidFill>
            </a:rPr>
            <a:t>Additionally, the report will encompass a section dedicated to data analysis and key findings.</a:t>
          </a:r>
        </a:p>
      </dgm:t>
    </dgm:pt>
    <dgm:pt modelId="{2370022C-5ED0-452E-B69A-AA8DFFE1E914}" type="parTrans" cxnId="{FC1CFC55-7C59-44B7-A088-253AEB7086FC}">
      <dgm:prSet/>
      <dgm:spPr/>
      <dgm:t>
        <a:bodyPr/>
        <a:lstStyle/>
        <a:p>
          <a:endParaRPr lang="en-US">
            <a:solidFill>
              <a:schemeClr val="tx1"/>
            </a:solidFill>
          </a:endParaRPr>
        </a:p>
      </dgm:t>
    </dgm:pt>
    <dgm:pt modelId="{3741480D-F94F-4B08-9EF2-21B62CD8929F}" type="sibTrans" cxnId="{FC1CFC55-7C59-44B7-A088-253AEB7086FC}">
      <dgm:prSet/>
      <dgm:spPr/>
      <dgm:t>
        <a:bodyPr/>
        <a:lstStyle/>
        <a:p>
          <a:endParaRPr lang="en-US">
            <a:solidFill>
              <a:schemeClr val="tx1"/>
            </a:solidFill>
          </a:endParaRPr>
        </a:p>
      </dgm:t>
    </dgm:pt>
    <dgm:pt modelId="{F3F2A896-5F9A-4405-BD70-108C381A27A5}" type="pres">
      <dgm:prSet presAssocID="{F21BE463-C323-46EC-8983-40140F216E2E}" presName="root" presStyleCnt="0">
        <dgm:presLayoutVars>
          <dgm:dir/>
          <dgm:resizeHandles val="exact"/>
        </dgm:presLayoutVars>
      </dgm:prSet>
      <dgm:spPr/>
    </dgm:pt>
    <dgm:pt modelId="{DE59B841-E40C-401F-AB1F-3C8D5D0BCDBC}" type="pres">
      <dgm:prSet presAssocID="{5BB53AA7-239F-4F6B-90E6-E8B0E001DCAF}" presName="compNode" presStyleCnt="0"/>
      <dgm:spPr/>
    </dgm:pt>
    <dgm:pt modelId="{2283681A-6FE4-46DA-A1A8-1366C07953A4}" type="pres">
      <dgm:prSet presAssocID="{5BB53AA7-239F-4F6B-90E6-E8B0E001DCAF}" presName="bgRect" presStyleLbl="bgShp" presStyleIdx="0" presStyleCnt="4"/>
      <dgm:spPr/>
    </dgm:pt>
    <dgm:pt modelId="{6D24B354-3DAC-4DC8-88FC-098FA2304E4A}" type="pres">
      <dgm:prSet presAssocID="{5BB53AA7-239F-4F6B-90E6-E8B0E001DCAF}"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ollar"/>
        </a:ext>
      </dgm:extLst>
    </dgm:pt>
    <dgm:pt modelId="{C41CC015-2FE8-48CD-B0B1-48BF02F73868}" type="pres">
      <dgm:prSet presAssocID="{5BB53AA7-239F-4F6B-90E6-E8B0E001DCAF}" presName="spaceRect" presStyleCnt="0"/>
      <dgm:spPr/>
    </dgm:pt>
    <dgm:pt modelId="{D474B136-CBAA-4CD3-9F83-C00CF899898F}" type="pres">
      <dgm:prSet presAssocID="{5BB53AA7-239F-4F6B-90E6-E8B0E001DCAF}" presName="parTx" presStyleLbl="revTx" presStyleIdx="0" presStyleCnt="4">
        <dgm:presLayoutVars>
          <dgm:chMax val="0"/>
          <dgm:chPref val="0"/>
        </dgm:presLayoutVars>
      </dgm:prSet>
      <dgm:spPr/>
    </dgm:pt>
    <dgm:pt modelId="{9F0141E4-CD71-49E9-92B8-BE60494E7F48}" type="pres">
      <dgm:prSet presAssocID="{C9218C4B-0981-462A-88D6-9889F614609F}" presName="sibTrans" presStyleCnt="0"/>
      <dgm:spPr/>
    </dgm:pt>
    <dgm:pt modelId="{ABCC8691-F6CE-4CF1-BCF9-41FFCFBCC150}" type="pres">
      <dgm:prSet presAssocID="{C01C3789-AD31-4866-B7B7-2F759A5C7C06}" presName="compNode" presStyleCnt="0"/>
      <dgm:spPr/>
    </dgm:pt>
    <dgm:pt modelId="{D220325C-6045-433D-9687-A10BC769DD46}" type="pres">
      <dgm:prSet presAssocID="{C01C3789-AD31-4866-B7B7-2F759A5C7C06}" presName="bgRect" presStyleLbl="bgShp" presStyleIdx="1" presStyleCnt="4"/>
      <dgm:spPr/>
    </dgm:pt>
    <dgm:pt modelId="{E1A2EC71-5144-4E6C-A11D-BA79F157954A}" type="pres">
      <dgm:prSet presAssocID="{C01C3789-AD31-4866-B7B7-2F759A5C7C0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Graph with Downward Trend"/>
        </a:ext>
      </dgm:extLst>
    </dgm:pt>
    <dgm:pt modelId="{00454621-714E-4648-BC87-5E8B0B257423}" type="pres">
      <dgm:prSet presAssocID="{C01C3789-AD31-4866-B7B7-2F759A5C7C06}" presName="spaceRect" presStyleCnt="0"/>
      <dgm:spPr/>
    </dgm:pt>
    <dgm:pt modelId="{CA7CE9AD-D792-4821-B25A-791ACCEFCDEF}" type="pres">
      <dgm:prSet presAssocID="{C01C3789-AD31-4866-B7B7-2F759A5C7C06}" presName="parTx" presStyleLbl="revTx" presStyleIdx="1" presStyleCnt="4">
        <dgm:presLayoutVars>
          <dgm:chMax val="0"/>
          <dgm:chPref val="0"/>
        </dgm:presLayoutVars>
      </dgm:prSet>
      <dgm:spPr/>
    </dgm:pt>
    <dgm:pt modelId="{477A32E2-D919-459C-B583-5D5C83E05335}" type="pres">
      <dgm:prSet presAssocID="{7475CD77-7AB8-401E-BF4D-F928411A17E7}" presName="sibTrans" presStyleCnt="0"/>
      <dgm:spPr/>
    </dgm:pt>
    <dgm:pt modelId="{B6F86CCF-7EDE-4C21-9389-5483215B739F}" type="pres">
      <dgm:prSet presAssocID="{25D0E5E6-D2F6-420D-852F-A294789AD0B6}" presName="compNode" presStyleCnt="0"/>
      <dgm:spPr/>
    </dgm:pt>
    <dgm:pt modelId="{E02ADB05-E027-4342-9F32-B95411DDDD80}" type="pres">
      <dgm:prSet presAssocID="{25D0E5E6-D2F6-420D-852F-A294789AD0B6}" presName="bgRect" presStyleLbl="bgShp" presStyleIdx="2" presStyleCnt="4"/>
      <dgm:spPr/>
    </dgm:pt>
    <dgm:pt modelId="{63E39C58-1A23-4B45-8900-6D44C5DF0FF3}" type="pres">
      <dgm:prSet presAssocID="{25D0E5E6-D2F6-420D-852F-A294789AD0B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urban scene"/>
        </a:ext>
      </dgm:extLst>
    </dgm:pt>
    <dgm:pt modelId="{E95D7C73-56CA-4C39-8DB9-46B2D02042C5}" type="pres">
      <dgm:prSet presAssocID="{25D0E5E6-D2F6-420D-852F-A294789AD0B6}" presName="spaceRect" presStyleCnt="0"/>
      <dgm:spPr/>
    </dgm:pt>
    <dgm:pt modelId="{3BAB706C-B771-4DE8-867C-CB61AFA9037C}" type="pres">
      <dgm:prSet presAssocID="{25D0E5E6-D2F6-420D-852F-A294789AD0B6}" presName="parTx" presStyleLbl="revTx" presStyleIdx="2" presStyleCnt="4">
        <dgm:presLayoutVars>
          <dgm:chMax val="0"/>
          <dgm:chPref val="0"/>
        </dgm:presLayoutVars>
      </dgm:prSet>
      <dgm:spPr/>
    </dgm:pt>
    <dgm:pt modelId="{CB2700E4-837A-45BB-89B4-B0169B504A64}" type="pres">
      <dgm:prSet presAssocID="{8A06FF92-D36D-436A-B8D9-F946DF8BB878}" presName="sibTrans" presStyleCnt="0"/>
      <dgm:spPr/>
    </dgm:pt>
    <dgm:pt modelId="{44897ECC-02A9-498A-9A6F-418F2ED77E9C}" type="pres">
      <dgm:prSet presAssocID="{959CBB6E-E90A-427B-B12E-98EDB2A95A31}" presName="compNode" presStyleCnt="0"/>
      <dgm:spPr/>
    </dgm:pt>
    <dgm:pt modelId="{14E9753C-9CE7-4262-A4DD-B96D758FFFD4}" type="pres">
      <dgm:prSet presAssocID="{959CBB6E-E90A-427B-B12E-98EDB2A95A31}" presName="bgRect" presStyleLbl="bgShp" presStyleIdx="3" presStyleCnt="4"/>
      <dgm:spPr/>
    </dgm:pt>
    <dgm:pt modelId="{74CFD1F5-A45F-41BE-B1AA-37A00B09E2C7}" type="pres">
      <dgm:prSet presAssocID="{959CBB6E-E90A-427B-B12E-98EDB2A95A3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cument"/>
        </a:ext>
      </dgm:extLst>
    </dgm:pt>
    <dgm:pt modelId="{BBB4BCE4-BF4B-447F-8FE2-5CE4FECA1846}" type="pres">
      <dgm:prSet presAssocID="{959CBB6E-E90A-427B-B12E-98EDB2A95A31}" presName="spaceRect" presStyleCnt="0"/>
      <dgm:spPr/>
    </dgm:pt>
    <dgm:pt modelId="{5055081F-148D-41B4-892E-0F6CC34E38BC}" type="pres">
      <dgm:prSet presAssocID="{959CBB6E-E90A-427B-B12E-98EDB2A95A31}" presName="parTx" presStyleLbl="revTx" presStyleIdx="3" presStyleCnt="4">
        <dgm:presLayoutVars>
          <dgm:chMax val="0"/>
          <dgm:chPref val="0"/>
        </dgm:presLayoutVars>
      </dgm:prSet>
      <dgm:spPr/>
    </dgm:pt>
  </dgm:ptLst>
  <dgm:cxnLst>
    <dgm:cxn modelId="{6ED17714-BA17-411A-A597-5E6E50A355F6}" type="presOf" srcId="{F21BE463-C323-46EC-8983-40140F216E2E}" destId="{F3F2A896-5F9A-4405-BD70-108C381A27A5}" srcOrd="0" destOrd="0" presId="urn:microsoft.com/office/officeart/2018/2/layout/IconVerticalSolidList"/>
    <dgm:cxn modelId="{9C0C1018-CF17-45AE-9D9F-99E5113B798A}" type="presOf" srcId="{5BB53AA7-239F-4F6B-90E6-E8B0E001DCAF}" destId="{D474B136-CBAA-4CD3-9F83-C00CF899898F}" srcOrd="0" destOrd="0" presId="urn:microsoft.com/office/officeart/2018/2/layout/IconVerticalSolidList"/>
    <dgm:cxn modelId="{AA5DBF51-4655-437B-B8FD-A9187FA2A437}" srcId="{F21BE463-C323-46EC-8983-40140F216E2E}" destId="{5BB53AA7-239F-4F6B-90E6-E8B0E001DCAF}" srcOrd="0" destOrd="0" parTransId="{A8283E3A-8ABB-4C98-9313-35846F06B09E}" sibTransId="{C9218C4B-0981-462A-88D6-9889F614609F}"/>
    <dgm:cxn modelId="{FC1CFC55-7C59-44B7-A088-253AEB7086FC}" srcId="{F21BE463-C323-46EC-8983-40140F216E2E}" destId="{959CBB6E-E90A-427B-B12E-98EDB2A95A31}" srcOrd="3" destOrd="0" parTransId="{2370022C-5ED0-452E-B69A-AA8DFFE1E914}" sibTransId="{3741480D-F94F-4B08-9EF2-21B62CD8929F}"/>
    <dgm:cxn modelId="{3F06788B-2CA9-4D41-AAFB-3B1FE7702F83}" srcId="{F21BE463-C323-46EC-8983-40140F216E2E}" destId="{C01C3789-AD31-4866-B7B7-2F759A5C7C06}" srcOrd="1" destOrd="0" parTransId="{2F4B7FDD-E4A8-442F-BD88-88BFA0DD232E}" sibTransId="{7475CD77-7AB8-401E-BF4D-F928411A17E7}"/>
    <dgm:cxn modelId="{B48EC0C2-5CFD-4ADA-A045-BDFE175EC242}" type="presOf" srcId="{25D0E5E6-D2F6-420D-852F-A294789AD0B6}" destId="{3BAB706C-B771-4DE8-867C-CB61AFA9037C}" srcOrd="0" destOrd="0" presId="urn:microsoft.com/office/officeart/2018/2/layout/IconVerticalSolidList"/>
    <dgm:cxn modelId="{258C45DE-8BFE-4742-B958-26EE0F23E231}" srcId="{F21BE463-C323-46EC-8983-40140F216E2E}" destId="{25D0E5E6-D2F6-420D-852F-A294789AD0B6}" srcOrd="2" destOrd="0" parTransId="{3BF6B304-42C0-40C3-9145-BBDD042AF41C}" sibTransId="{8A06FF92-D36D-436A-B8D9-F946DF8BB878}"/>
    <dgm:cxn modelId="{B82675E1-09E1-44F0-B313-DF003EDE3B82}" type="presOf" srcId="{C01C3789-AD31-4866-B7B7-2F759A5C7C06}" destId="{CA7CE9AD-D792-4821-B25A-791ACCEFCDEF}" srcOrd="0" destOrd="0" presId="urn:microsoft.com/office/officeart/2018/2/layout/IconVerticalSolidList"/>
    <dgm:cxn modelId="{CB0A7FF5-9B45-404D-B311-7BB89B55877B}" type="presOf" srcId="{959CBB6E-E90A-427B-B12E-98EDB2A95A31}" destId="{5055081F-148D-41B4-892E-0F6CC34E38BC}" srcOrd="0" destOrd="0" presId="urn:microsoft.com/office/officeart/2018/2/layout/IconVerticalSolidList"/>
    <dgm:cxn modelId="{E025625E-504F-4722-B7A8-FA037BA6A477}" type="presParOf" srcId="{F3F2A896-5F9A-4405-BD70-108C381A27A5}" destId="{DE59B841-E40C-401F-AB1F-3C8D5D0BCDBC}" srcOrd="0" destOrd="0" presId="urn:microsoft.com/office/officeart/2018/2/layout/IconVerticalSolidList"/>
    <dgm:cxn modelId="{B5AB9409-3275-4F1A-BF16-B69CBAF0FE55}" type="presParOf" srcId="{DE59B841-E40C-401F-AB1F-3C8D5D0BCDBC}" destId="{2283681A-6FE4-46DA-A1A8-1366C07953A4}" srcOrd="0" destOrd="0" presId="urn:microsoft.com/office/officeart/2018/2/layout/IconVerticalSolidList"/>
    <dgm:cxn modelId="{6B025B4C-D8D8-489C-8D29-06CC651B66D9}" type="presParOf" srcId="{DE59B841-E40C-401F-AB1F-3C8D5D0BCDBC}" destId="{6D24B354-3DAC-4DC8-88FC-098FA2304E4A}" srcOrd="1" destOrd="0" presId="urn:microsoft.com/office/officeart/2018/2/layout/IconVerticalSolidList"/>
    <dgm:cxn modelId="{F7673707-E162-49B5-A750-5A5BB515A7A5}" type="presParOf" srcId="{DE59B841-E40C-401F-AB1F-3C8D5D0BCDBC}" destId="{C41CC015-2FE8-48CD-B0B1-48BF02F73868}" srcOrd="2" destOrd="0" presId="urn:microsoft.com/office/officeart/2018/2/layout/IconVerticalSolidList"/>
    <dgm:cxn modelId="{B46B9008-F34E-42AE-8010-C3F002AF08A7}" type="presParOf" srcId="{DE59B841-E40C-401F-AB1F-3C8D5D0BCDBC}" destId="{D474B136-CBAA-4CD3-9F83-C00CF899898F}" srcOrd="3" destOrd="0" presId="urn:microsoft.com/office/officeart/2018/2/layout/IconVerticalSolidList"/>
    <dgm:cxn modelId="{EE473772-1587-4D39-BF24-BAA2B0F3E076}" type="presParOf" srcId="{F3F2A896-5F9A-4405-BD70-108C381A27A5}" destId="{9F0141E4-CD71-49E9-92B8-BE60494E7F48}" srcOrd="1" destOrd="0" presId="urn:microsoft.com/office/officeart/2018/2/layout/IconVerticalSolidList"/>
    <dgm:cxn modelId="{EAA5EBF6-E764-4038-BB8F-8F5983F4F74D}" type="presParOf" srcId="{F3F2A896-5F9A-4405-BD70-108C381A27A5}" destId="{ABCC8691-F6CE-4CF1-BCF9-41FFCFBCC150}" srcOrd="2" destOrd="0" presId="urn:microsoft.com/office/officeart/2018/2/layout/IconVerticalSolidList"/>
    <dgm:cxn modelId="{D8C0182F-3ED9-4AE4-88EC-311F72AB7631}" type="presParOf" srcId="{ABCC8691-F6CE-4CF1-BCF9-41FFCFBCC150}" destId="{D220325C-6045-433D-9687-A10BC769DD46}" srcOrd="0" destOrd="0" presId="urn:microsoft.com/office/officeart/2018/2/layout/IconVerticalSolidList"/>
    <dgm:cxn modelId="{9FB768F9-AB40-475A-AEC6-3EBE6891D252}" type="presParOf" srcId="{ABCC8691-F6CE-4CF1-BCF9-41FFCFBCC150}" destId="{E1A2EC71-5144-4E6C-A11D-BA79F157954A}" srcOrd="1" destOrd="0" presId="urn:microsoft.com/office/officeart/2018/2/layout/IconVerticalSolidList"/>
    <dgm:cxn modelId="{FF6E49B9-EF0C-4839-A195-EFCE4680EF33}" type="presParOf" srcId="{ABCC8691-F6CE-4CF1-BCF9-41FFCFBCC150}" destId="{00454621-714E-4648-BC87-5E8B0B257423}" srcOrd="2" destOrd="0" presId="urn:microsoft.com/office/officeart/2018/2/layout/IconVerticalSolidList"/>
    <dgm:cxn modelId="{CE3F024D-5E7A-4D23-9538-D7EF52DD4820}" type="presParOf" srcId="{ABCC8691-F6CE-4CF1-BCF9-41FFCFBCC150}" destId="{CA7CE9AD-D792-4821-B25A-791ACCEFCDEF}" srcOrd="3" destOrd="0" presId="urn:microsoft.com/office/officeart/2018/2/layout/IconVerticalSolidList"/>
    <dgm:cxn modelId="{465B6458-2049-4064-A45C-D975B6A19ADC}" type="presParOf" srcId="{F3F2A896-5F9A-4405-BD70-108C381A27A5}" destId="{477A32E2-D919-459C-B583-5D5C83E05335}" srcOrd="3" destOrd="0" presId="urn:microsoft.com/office/officeart/2018/2/layout/IconVerticalSolidList"/>
    <dgm:cxn modelId="{C70EE72D-FB52-4431-AC04-AF7CA5244B40}" type="presParOf" srcId="{F3F2A896-5F9A-4405-BD70-108C381A27A5}" destId="{B6F86CCF-7EDE-4C21-9389-5483215B739F}" srcOrd="4" destOrd="0" presId="urn:microsoft.com/office/officeart/2018/2/layout/IconVerticalSolidList"/>
    <dgm:cxn modelId="{4CDC1E3D-6732-4D17-97F2-213980510129}" type="presParOf" srcId="{B6F86CCF-7EDE-4C21-9389-5483215B739F}" destId="{E02ADB05-E027-4342-9F32-B95411DDDD80}" srcOrd="0" destOrd="0" presId="urn:microsoft.com/office/officeart/2018/2/layout/IconVerticalSolidList"/>
    <dgm:cxn modelId="{A0AD8B3D-8383-4066-9096-D252E0AFE678}" type="presParOf" srcId="{B6F86CCF-7EDE-4C21-9389-5483215B739F}" destId="{63E39C58-1A23-4B45-8900-6D44C5DF0FF3}" srcOrd="1" destOrd="0" presId="urn:microsoft.com/office/officeart/2018/2/layout/IconVerticalSolidList"/>
    <dgm:cxn modelId="{D09C5BF3-6D51-4692-B679-FCDD9B2F70AF}" type="presParOf" srcId="{B6F86CCF-7EDE-4C21-9389-5483215B739F}" destId="{E95D7C73-56CA-4C39-8DB9-46B2D02042C5}" srcOrd="2" destOrd="0" presId="urn:microsoft.com/office/officeart/2018/2/layout/IconVerticalSolidList"/>
    <dgm:cxn modelId="{B4B8F738-E1D0-4750-9B77-5181EA3ABBD9}" type="presParOf" srcId="{B6F86CCF-7EDE-4C21-9389-5483215B739F}" destId="{3BAB706C-B771-4DE8-867C-CB61AFA9037C}" srcOrd="3" destOrd="0" presId="urn:microsoft.com/office/officeart/2018/2/layout/IconVerticalSolidList"/>
    <dgm:cxn modelId="{331D4208-B366-4560-A651-01FFC6AA190A}" type="presParOf" srcId="{F3F2A896-5F9A-4405-BD70-108C381A27A5}" destId="{CB2700E4-837A-45BB-89B4-B0169B504A64}" srcOrd="5" destOrd="0" presId="urn:microsoft.com/office/officeart/2018/2/layout/IconVerticalSolidList"/>
    <dgm:cxn modelId="{03CEE60D-84C4-4515-9410-3BDF9796C934}" type="presParOf" srcId="{F3F2A896-5F9A-4405-BD70-108C381A27A5}" destId="{44897ECC-02A9-498A-9A6F-418F2ED77E9C}" srcOrd="6" destOrd="0" presId="urn:microsoft.com/office/officeart/2018/2/layout/IconVerticalSolidList"/>
    <dgm:cxn modelId="{DDEBA2C2-93F3-4DE1-9E94-6F237DDB214F}" type="presParOf" srcId="{44897ECC-02A9-498A-9A6F-418F2ED77E9C}" destId="{14E9753C-9CE7-4262-A4DD-B96D758FFFD4}" srcOrd="0" destOrd="0" presId="urn:microsoft.com/office/officeart/2018/2/layout/IconVerticalSolidList"/>
    <dgm:cxn modelId="{C0EE400C-EFCB-4817-94A0-01A3FD0ACB87}" type="presParOf" srcId="{44897ECC-02A9-498A-9A6F-418F2ED77E9C}" destId="{74CFD1F5-A45F-41BE-B1AA-37A00B09E2C7}" srcOrd="1" destOrd="0" presId="urn:microsoft.com/office/officeart/2018/2/layout/IconVerticalSolidList"/>
    <dgm:cxn modelId="{E2261426-4D99-4CB2-84ED-9A21860C6683}" type="presParOf" srcId="{44897ECC-02A9-498A-9A6F-418F2ED77E9C}" destId="{BBB4BCE4-BF4B-447F-8FE2-5CE4FECA1846}" srcOrd="2" destOrd="0" presId="urn:microsoft.com/office/officeart/2018/2/layout/IconVerticalSolidList"/>
    <dgm:cxn modelId="{753F0A0A-AB8B-46B5-9215-BC945E28E108}" type="presParOf" srcId="{44897ECC-02A9-498A-9A6F-418F2ED77E9C}" destId="{5055081F-148D-41B4-892E-0F6CC34E38B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4CE42E-B079-44B9-BF55-8838EA7399A0}" type="doc">
      <dgm:prSet loTypeId="urn:microsoft.com/office/officeart/2005/8/layout/pList2" loCatId="list" qsTypeId="urn:microsoft.com/office/officeart/2005/8/quickstyle/simple1" qsCatId="simple" csTypeId="urn:microsoft.com/office/officeart/2018/5/colors/Iconchunking_neutralbg_accent0_3" csCatId="mainScheme" phldr="1"/>
      <dgm:spPr/>
      <dgm:t>
        <a:bodyPr/>
        <a:lstStyle/>
        <a:p>
          <a:endParaRPr lang="en-US"/>
        </a:p>
      </dgm:t>
    </dgm:pt>
    <dgm:pt modelId="{B356B9A1-6505-4ECF-954B-BD0D3384D1F8}">
      <dgm:prSet/>
      <dgm:spPr/>
      <dgm:t>
        <a:bodyPr/>
        <a:lstStyle/>
        <a:p>
          <a:pPr>
            <a:lnSpc>
              <a:spcPct val="100000"/>
            </a:lnSpc>
          </a:pPr>
          <a:r>
            <a:rPr lang="en-NZ" dirty="0"/>
            <a:t>Collect the relevant data sets</a:t>
          </a:r>
          <a:endParaRPr lang="en-US" dirty="0"/>
        </a:p>
      </dgm:t>
    </dgm:pt>
    <dgm:pt modelId="{EC4A6B39-EF14-4938-A231-CF8B24106C80}" type="parTrans" cxnId="{DA1ABD41-8762-4CDD-92BA-33085D0B09F3}">
      <dgm:prSet/>
      <dgm:spPr/>
      <dgm:t>
        <a:bodyPr/>
        <a:lstStyle/>
        <a:p>
          <a:endParaRPr lang="en-US"/>
        </a:p>
      </dgm:t>
    </dgm:pt>
    <dgm:pt modelId="{A4DF8461-E9A3-43C0-A761-9EF0B34127C2}" type="sibTrans" cxnId="{DA1ABD41-8762-4CDD-92BA-33085D0B09F3}">
      <dgm:prSet/>
      <dgm:spPr/>
      <dgm:t>
        <a:bodyPr/>
        <a:lstStyle/>
        <a:p>
          <a:endParaRPr lang="en-US"/>
        </a:p>
      </dgm:t>
    </dgm:pt>
    <dgm:pt modelId="{7DCC3420-F938-45C9-8B39-064569F4AD25}">
      <dgm:prSet/>
      <dgm:spPr/>
      <dgm:t>
        <a:bodyPr/>
        <a:lstStyle/>
        <a:p>
          <a:pPr>
            <a:lnSpc>
              <a:spcPct val="100000"/>
            </a:lnSpc>
          </a:pPr>
          <a:r>
            <a:rPr lang="en-NZ"/>
            <a:t>Data cleaning </a:t>
          </a:r>
          <a:endParaRPr lang="en-US"/>
        </a:p>
      </dgm:t>
    </dgm:pt>
    <dgm:pt modelId="{E5FC8E74-3CFA-48AB-A7B9-5FA663CEEAA1}" type="parTrans" cxnId="{9B3EFCB8-6F56-4F31-9033-9E5B0072C1E4}">
      <dgm:prSet/>
      <dgm:spPr/>
      <dgm:t>
        <a:bodyPr/>
        <a:lstStyle/>
        <a:p>
          <a:endParaRPr lang="en-US"/>
        </a:p>
      </dgm:t>
    </dgm:pt>
    <dgm:pt modelId="{506557A7-8642-473A-9055-A3BA0762503B}" type="sibTrans" cxnId="{9B3EFCB8-6F56-4F31-9033-9E5B0072C1E4}">
      <dgm:prSet/>
      <dgm:spPr/>
      <dgm:t>
        <a:bodyPr/>
        <a:lstStyle/>
        <a:p>
          <a:endParaRPr lang="en-US"/>
        </a:p>
      </dgm:t>
    </dgm:pt>
    <dgm:pt modelId="{E6D5A752-DA6E-45D0-B2AA-73888BB7BD4A}">
      <dgm:prSet/>
      <dgm:spPr/>
      <dgm:t>
        <a:bodyPr/>
        <a:lstStyle/>
        <a:p>
          <a:pPr>
            <a:lnSpc>
              <a:spcPct val="100000"/>
            </a:lnSpc>
          </a:pPr>
          <a:r>
            <a:rPr lang="en-NZ"/>
            <a:t>Explanatory data analysis</a:t>
          </a:r>
          <a:endParaRPr lang="en-US"/>
        </a:p>
      </dgm:t>
    </dgm:pt>
    <dgm:pt modelId="{34689C15-CA2B-4350-9571-4AFAAF8ADC25}" type="parTrans" cxnId="{62268DC1-94D2-42BB-BFCE-D866B6226691}">
      <dgm:prSet/>
      <dgm:spPr/>
      <dgm:t>
        <a:bodyPr/>
        <a:lstStyle/>
        <a:p>
          <a:endParaRPr lang="en-US"/>
        </a:p>
      </dgm:t>
    </dgm:pt>
    <dgm:pt modelId="{D80A3D77-6861-4FC3-AC11-B2AB1C1E6770}" type="sibTrans" cxnId="{62268DC1-94D2-42BB-BFCE-D866B6226691}">
      <dgm:prSet/>
      <dgm:spPr/>
      <dgm:t>
        <a:bodyPr/>
        <a:lstStyle/>
        <a:p>
          <a:endParaRPr lang="en-US"/>
        </a:p>
      </dgm:t>
    </dgm:pt>
    <dgm:pt modelId="{35B9FD2B-FB3A-4538-A1FC-10028D22D6CA}">
      <dgm:prSet/>
      <dgm:spPr/>
      <dgm:t>
        <a:bodyPr/>
        <a:lstStyle/>
        <a:p>
          <a:pPr>
            <a:lnSpc>
              <a:spcPct val="100000"/>
            </a:lnSpc>
          </a:pPr>
          <a:r>
            <a:rPr lang="en-NZ"/>
            <a:t>Correlation Analysis </a:t>
          </a:r>
          <a:endParaRPr lang="en-US"/>
        </a:p>
      </dgm:t>
    </dgm:pt>
    <dgm:pt modelId="{226A89AD-5283-472A-A53D-4866569155BA}" type="parTrans" cxnId="{FA7497B1-94A6-492E-A78A-A8FF0394C25F}">
      <dgm:prSet/>
      <dgm:spPr/>
      <dgm:t>
        <a:bodyPr/>
        <a:lstStyle/>
        <a:p>
          <a:endParaRPr lang="en-US"/>
        </a:p>
      </dgm:t>
    </dgm:pt>
    <dgm:pt modelId="{B5DE0AE3-2EC5-42A2-ACC1-17342FAFDB08}" type="sibTrans" cxnId="{FA7497B1-94A6-492E-A78A-A8FF0394C25F}">
      <dgm:prSet/>
      <dgm:spPr/>
      <dgm:t>
        <a:bodyPr/>
        <a:lstStyle/>
        <a:p>
          <a:endParaRPr lang="en-US"/>
        </a:p>
      </dgm:t>
    </dgm:pt>
    <dgm:pt modelId="{DFDFDFD1-1C13-49D5-8F5C-3CA518636338}">
      <dgm:prSet/>
      <dgm:spPr/>
      <dgm:t>
        <a:bodyPr/>
        <a:lstStyle/>
        <a:p>
          <a:pPr>
            <a:lnSpc>
              <a:spcPct val="100000"/>
            </a:lnSpc>
          </a:pPr>
          <a:r>
            <a:rPr lang="en-NZ" dirty="0"/>
            <a:t>Linear regression Analysis </a:t>
          </a:r>
          <a:endParaRPr lang="en-US" dirty="0"/>
        </a:p>
      </dgm:t>
    </dgm:pt>
    <dgm:pt modelId="{409CE30D-EC0F-4567-9178-87D1C933B1FB}" type="parTrans" cxnId="{A1926E5B-18C4-4D82-B391-6A95F4C931A4}">
      <dgm:prSet/>
      <dgm:spPr/>
      <dgm:t>
        <a:bodyPr/>
        <a:lstStyle/>
        <a:p>
          <a:endParaRPr lang="en-US"/>
        </a:p>
      </dgm:t>
    </dgm:pt>
    <dgm:pt modelId="{716DFD47-9454-4115-BFC2-0DBFC226FE57}" type="sibTrans" cxnId="{A1926E5B-18C4-4D82-B391-6A95F4C931A4}">
      <dgm:prSet/>
      <dgm:spPr/>
      <dgm:t>
        <a:bodyPr/>
        <a:lstStyle/>
        <a:p>
          <a:endParaRPr lang="en-US"/>
        </a:p>
      </dgm:t>
    </dgm:pt>
    <dgm:pt modelId="{E2B5D3DC-066E-494F-ABD7-85A6F80FEB30}">
      <dgm:prSet/>
      <dgm:spPr/>
      <dgm:t>
        <a:bodyPr/>
        <a:lstStyle/>
        <a:p>
          <a:pPr>
            <a:lnSpc>
              <a:spcPct val="100000"/>
            </a:lnSpc>
          </a:pPr>
          <a:r>
            <a:rPr lang="en-NZ"/>
            <a:t>Interactive Dashboard </a:t>
          </a:r>
          <a:endParaRPr lang="en-US"/>
        </a:p>
      </dgm:t>
    </dgm:pt>
    <dgm:pt modelId="{1E90133D-E388-4275-BB95-72E16DCEB260}" type="parTrans" cxnId="{DF92FC19-A388-4508-A452-5969026FBE52}">
      <dgm:prSet/>
      <dgm:spPr/>
      <dgm:t>
        <a:bodyPr/>
        <a:lstStyle/>
        <a:p>
          <a:endParaRPr lang="en-US"/>
        </a:p>
      </dgm:t>
    </dgm:pt>
    <dgm:pt modelId="{34C0429A-EE3D-480C-8682-5F4971F393E5}" type="sibTrans" cxnId="{DF92FC19-A388-4508-A452-5969026FBE52}">
      <dgm:prSet/>
      <dgm:spPr/>
      <dgm:t>
        <a:bodyPr/>
        <a:lstStyle/>
        <a:p>
          <a:endParaRPr lang="en-US"/>
        </a:p>
      </dgm:t>
    </dgm:pt>
    <dgm:pt modelId="{064A742F-E8B0-4070-9E0B-256F32608497}" type="pres">
      <dgm:prSet presAssocID="{084CE42E-B079-44B9-BF55-8838EA7399A0}" presName="Name0" presStyleCnt="0">
        <dgm:presLayoutVars>
          <dgm:dir/>
          <dgm:resizeHandles val="exact"/>
        </dgm:presLayoutVars>
      </dgm:prSet>
      <dgm:spPr/>
    </dgm:pt>
    <dgm:pt modelId="{CF19F002-9609-4F60-BDFE-CF96D3161BEF}" type="pres">
      <dgm:prSet presAssocID="{084CE42E-B079-44B9-BF55-8838EA7399A0}" presName="bkgdShp" presStyleLbl="alignAccFollowNode1" presStyleIdx="0" presStyleCnt="1"/>
      <dgm:spPr/>
    </dgm:pt>
    <dgm:pt modelId="{F346733A-D733-46F8-9F7B-12EC8DA332E3}" type="pres">
      <dgm:prSet presAssocID="{084CE42E-B079-44B9-BF55-8838EA7399A0}" presName="linComp" presStyleCnt="0"/>
      <dgm:spPr/>
    </dgm:pt>
    <dgm:pt modelId="{87744F0A-DE79-4DE0-B5B3-3A22AAD71145}" type="pres">
      <dgm:prSet presAssocID="{B356B9A1-6505-4ECF-954B-BD0D3384D1F8}" presName="compNode" presStyleCnt="0"/>
      <dgm:spPr/>
    </dgm:pt>
    <dgm:pt modelId="{376B8996-47C4-449A-9BD7-4FA05B1A79EF}" type="pres">
      <dgm:prSet presAssocID="{B356B9A1-6505-4ECF-954B-BD0D3384D1F8}" presName="node" presStyleLbl="node1" presStyleIdx="0" presStyleCnt="6">
        <dgm:presLayoutVars>
          <dgm:bulletEnabled val="1"/>
        </dgm:presLayoutVars>
      </dgm:prSet>
      <dgm:spPr/>
    </dgm:pt>
    <dgm:pt modelId="{9ED48FF6-B1C9-48E8-A082-6FBABC8C2F4C}" type="pres">
      <dgm:prSet presAssocID="{B356B9A1-6505-4ECF-954B-BD0D3384D1F8}" presName="invisiNode" presStyleLbl="node1" presStyleIdx="0" presStyleCnt="6"/>
      <dgm:spPr/>
    </dgm:pt>
    <dgm:pt modelId="{7DBA39F1-5FA1-4942-8844-8716BF2B0415}" type="pres">
      <dgm:prSet presAssocID="{B356B9A1-6505-4ECF-954B-BD0D3384D1F8}"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7A9A93BE-3812-48C4-81B4-685C706555E5}" type="pres">
      <dgm:prSet presAssocID="{A4DF8461-E9A3-43C0-A761-9EF0B34127C2}" presName="sibTrans" presStyleLbl="sibTrans2D1" presStyleIdx="0" presStyleCnt="0"/>
      <dgm:spPr/>
    </dgm:pt>
    <dgm:pt modelId="{13191CE3-9206-4B91-A2CC-45544BE57D8B}" type="pres">
      <dgm:prSet presAssocID="{7DCC3420-F938-45C9-8B39-064569F4AD25}" presName="compNode" presStyleCnt="0"/>
      <dgm:spPr/>
    </dgm:pt>
    <dgm:pt modelId="{0EE565B3-6434-472F-A731-CC4B5496CA51}" type="pres">
      <dgm:prSet presAssocID="{7DCC3420-F938-45C9-8B39-064569F4AD25}" presName="node" presStyleLbl="node1" presStyleIdx="1" presStyleCnt="6">
        <dgm:presLayoutVars>
          <dgm:bulletEnabled val="1"/>
        </dgm:presLayoutVars>
      </dgm:prSet>
      <dgm:spPr/>
    </dgm:pt>
    <dgm:pt modelId="{BCD3BDD2-25D4-4045-B2C5-AB31D9C14BA0}" type="pres">
      <dgm:prSet presAssocID="{7DCC3420-F938-45C9-8B39-064569F4AD25}" presName="invisiNode" presStyleLbl="node1" presStyleIdx="1" presStyleCnt="6"/>
      <dgm:spPr/>
    </dgm:pt>
    <dgm:pt modelId="{BDCFBD24-BFE9-45FF-BC18-1EEA51C8AABE}" type="pres">
      <dgm:prSet presAssocID="{7DCC3420-F938-45C9-8B39-064569F4AD25}" presName="imagNode" presStyleLbl="fgImgPlac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D65129C8-135C-46C3-8A9F-A63A03043B9A}" type="pres">
      <dgm:prSet presAssocID="{506557A7-8642-473A-9055-A3BA0762503B}" presName="sibTrans" presStyleLbl="sibTrans2D1" presStyleIdx="0" presStyleCnt="0"/>
      <dgm:spPr/>
    </dgm:pt>
    <dgm:pt modelId="{C8BE0E56-5FD0-4B83-AB32-58D740B48E0A}" type="pres">
      <dgm:prSet presAssocID="{E6D5A752-DA6E-45D0-B2AA-73888BB7BD4A}" presName="compNode" presStyleCnt="0"/>
      <dgm:spPr/>
    </dgm:pt>
    <dgm:pt modelId="{62AF59B1-D4EE-4610-AB86-8BF29C3170E0}" type="pres">
      <dgm:prSet presAssocID="{E6D5A752-DA6E-45D0-B2AA-73888BB7BD4A}" presName="node" presStyleLbl="node1" presStyleIdx="2" presStyleCnt="6">
        <dgm:presLayoutVars>
          <dgm:bulletEnabled val="1"/>
        </dgm:presLayoutVars>
      </dgm:prSet>
      <dgm:spPr/>
    </dgm:pt>
    <dgm:pt modelId="{02178D0C-D0A4-41DC-8FDE-03AB4FC2E0C3}" type="pres">
      <dgm:prSet presAssocID="{E6D5A752-DA6E-45D0-B2AA-73888BB7BD4A}" presName="invisiNode" presStyleLbl="node1" presStyleIdx="2" presStyleCnt="6"/>
      <dgm:spPr/>
    </dgm:pt>
    <dgm:pt modelId="{9102A4A7-CB1E-44BB-AAAF-28E6FEDDE256}" type="pres">
      <dgm:prSet presAssocID="{E6D5A752-DA6E-45D0-B2AA-73888BB7BD4A}" presName="imagNode" presStyleLbl="fgImgPlac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8D211BBA-1DF0-47B5-B149-0E72B62E43E3}" type="pres">
      <dgm:prSet presAssocID="{D80A3D77-6861-4FC3-AC11-B2AB1C1E6770}" presName="sibTrans" presStyleLbl="sibTrans2D1" presStyleIdx="0" presStyleCnt="0"/>
      <dgm:spPr/>
    </dgm:pt>
    <dgm:pt modelId="{3F442ED2-3032-4571-8AD6-1D860FD1380B}" type="pres">
      <dgm:prSet presAssocID="{35B9FD2B-FB3A-4538-A1FC-10028D22D6CA}" presName="compNode" presStyleCnt="0"/>
      <dgm:spPr/>
    </dgm:pt>
    <dgm:pt modelId="{FA818364-DFDF-4146-9EAA-903F68439546}" type="pres">
      <dgm:prSet presAssocID="{35B9FD2B-FB3A-4538-A1FC-10028D22D6CA}" presName="node" presStyleLbl="node1" presStyleIdx="3" presStyleCnt="6">
        <dgm:presLayoutVars>
          <dgm:bulletEnabled val="1"/>
        </dgm:presLayoutVars>
      </dgm:prSet>
      <dgm:spPr/>
    </dgm:pt>
    <dgm:pt modelId="{77F14D0F-ED89-4EF3-BD36-A5733E220EDE}" type="pres">
      <dgm:prSet presAssocID="{35B9FD2B-FB3A-4538-A1FC-10028D22D6CA}" presName="invisiNode" presStyleLbl="node1" presStyleIdx="3" presStyleCnt="6"/>
      <dgm:spPr/>
    </dgm:pt>
    <dgm:pt modelId="{1082CF11-5BEA-4487-B54D-499595CF2309}" type="pres">
      <dgm:prSet presAssocID="{35B9FD2B-FB3A-4538-A1FC-10028D22D6CA}" presName="imagNode" presStyleLbl="fgImgPlac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pt>
    <dgm:pt modelId="{5F7CD260-E671-40EC-8379-01F843783DDC}" type="pres">
      <dgm:prSet presAssocID="{B5DE0AE3-2EC5-42A2-ACC1-17342FAFDB08}" presName="sibTrans" presStyleLbl="sibTrans2D1" presStyleIdx="0" presStyleCnt="0"/>
      <dgm:spPr/>
    </dgm:pt>
    <dgm:pt modelId="{FDE5B93B-4466-412B-8599-75AC6651DDBE}" type="pres">
      <dgm:prSet presAssocID="{DFDFDFD1-1C13-49D5-8F5C-3CA518636338}" presName="compNode" presStyleCnt="0"/>
      <dgm:spPr/>
    </dgm:pt>
    <dgm:pt modelId="{4DD8C679-6748-4191-9C1F-ADACCF4B24AF}" type="pres">
      <dgm:prSet presAssocID="{DFDFDFD1-1C13-49D5-8F5C-3CA518636338}" presName="node" presStyleLbl="node1" presStyleIdx="4" presStyleCnt="6">
        <dgm:presLayoutVars>
          <dgm:bulletEnabled val="1"/>
        </dgm:presLayoutVars>
      </dgm:prSet>
      <dgm:spPr/>
    </dgm:pt>
    <dgm:pt modelId="{139A4303-6D3B-40D4-B93B-5307EA6A212B}" type="pres">
      <dgm:prSet presAssocID="{DFDFDFD1-1C13-49D5-8F5C-3CA518636338}" presName="invisiNode" presStyleLbl="node1" presStyleIdx="4" presStyleCnt="6"/>
      <dgm:spPr/>
    </dgm:pt>
    <dgm:pt modelId="{EDDF3CE2-3AB9-4DF4-B4BC-094A503FE9D7}" type="pres">
      <dgm:prSet presAssocID="{DFDFDFD1-1C13-49D5-8F5C-3CA518636338}" presName="imagNode" presStyleLbl="fgImgPlac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t="-3000" b="-3000"/>
          </a:stretch>
        </a:blipFill>
      </dgm:spPr>
      <dgm:extLst>
        <a:ext uri="{E40237B7-FDA0-4F09-8148-C483321AD2D9}">
          <dgm14:cNvPr xmlns:dgm14="http://schemas.microsoft.com/office/drawing/2010/diagram" id="0" name="" descr="Scatterplot with solid fill"/>
        </a:ext>
      </dgm:extLst>
    </dgm:pt>
    <dgm:pt modelId="{517D8884-9558-4F34-B075-56ECAE994278}" type="pres">
      <dgm:prSet presAssocID="{716DFD47-9454-4115-BFC2-0DBFC226FE57}" presName="sibTrans" presStyleLbl="sibTrans2D1" presStyleIdx="0" presStyleCnt="0"/>
      <dgm:spPr/>
    </dgm:pt>
    <dgm:pt modelId="{12716F24-EC50-4DF2-A28C-F4F7D26FD690}" type="pres">
      <dgm:prSet presAssocID="{E2B5D3DC-066E-494F-ABD7-85A6F80FEB30}" presName="compNode" presStyleCnt="0"/>
      <dgm:spPr/>
    </dgm:pt>
    <dgm:pt modelId="{8ACDC39D-E8C1-43B4-9736-22161393FAD2}" type="pres">
      <dgm:prSet presAssocID="{E2B5D3DC-066E-494F-ABD7-85A6F80FEB30}" presName="node" presStyleLbl="node1" presStyleIdx="5" presStyleCnt="6">
        <dgm:presLayoutVars>
          <dgm:bulletEnabled val="1"/>
        </dgm:presLayoutVars>
      </dgm:prSet>
      <dgm:spPr/>
    </dgm:pt>
    <dgm:pt modelId="{707E08A5-2AE4-46E5-A986-CFB4CB8C9C0D}" type="pres">
      <dgm:prSet presAssocID="{E2B5D3DC-066E-494F-ABD7-85A6F80FEB30}" presName="invisiNode" presStyleLbl="node1" presStyleIdx="5" presStyleCnt="6"/>
      <dgm:spPr/>
    </dgm:pt>
    <dgm:pt modelId="{DA7543BB-69D5-4344-9B99-2136ED6BD289}" type="pres">
      <dgm:prSet presAssocID="{E2B5D3DC-066E-494F-ABD7-85A6F80FEB30}" presName="imagNode" presStyleLbl="fgImgPlac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pt>
  </dgm:ptLst>
  <dgm:cxnLst>
    <dgm:cxn modelId="{BD804E10-EF62-4E17-BD45-7EFA292B78FA}" type="presOf" srcId="{716DFD47-9454-4115-BFC2-0DBFC226FE57}" destId="{517D8884-9558-4F34-B075-56ECAE994278}" srcOrd="0" destOrd="0" presId="urn:microsoft.com/office/officeart/2005/8/layout/pList2"/>
    <dgm:cxn modelId="{DF92FC19-A388-4508-A452-5969026FBE52}" srcId="{084CE42E-B079-44B9-BF55-8838EA7399A0}" destId="{E2B5D3DC-066E-494F-ABD7-85A6F80FEB30}" srcOrd="5" destOrd="0" parTransId="{1E90133D-E388-4275-BB95-72E16DCEB260}" sibTransId="{34C0429A-EE3D-480C-8682-5F4971F393E5}"/>
    <dgm:cxn modelId="{757D3B20-A088-486A-8DB5-1382CCEB6FB9}" type="presOf" srcId="{D80A3D77-6861-4FC3-AC11-B2AB1C1E6770}" destId="{8D211BBA-1DF0-47B5-B149-0E72B62E43E3}" srcOrd="0" destOrd="0" presId="urn:microsoft.com/office/officeart/2005/8/layout/pList2"/>
    <dgm:cxn modelId="{335BE63E-7F7B-4C10-AE27-16D5139A137B}" type="presOf" srcId="{506557A7-8642-473A-9055-A3BA0762503B}" destId="{D65129C8-135C-46C3-8A9F-A63A03043B9A}" srcOrd="0" destOrd="0" presId="urn:microsoft.com/office/officeart/2005/8/layout/pList2"/>
    <dgm:cxn modelId="{D9905B3F-2402-421E-8E25-871C2E8776B6}" type="presOf" srcId="{7DCC3420-F938-45C9-8B39-064569F4AD25}" destId="{0EE565B3-6434-472F-A731-CC4B5496CA51}" srcOrd="0" destOrd="0" presId="urn:microsoft.com/office/officeart/2005/8/layout/pList2"/>
    <dgm:cxn modelId="{A1DCB43F-C76D-4479-9586-77AA22F79A88}" type="presOf" srcId="{084CE42E-B079-44B9-BF55-8838EA7399A0}" destId="{064A742F-E8B0-4070-9E0B-256F32608497}" srcOrd="0" destOrd="0" presId="urn:microsoft.com/office/officeart/2005/8/layout/pList2"/>
    <dgm:cxn modelId="{09F21740-8E34-441F-BE59-E029739F1ACA}" type="presOf" srcId="{A4DF8461-E9A3-43C0-A761-9EF0B34127C2}" destId="{7A9A93BE-3812-48C4-81B4-685C706555E5}" srcOrd="0" destOrd="0" presId="urn:microsoft.com/office/officeart/2005/8/layout/pList2"/>
    <dgm:cxn modelId="{A1926E5B-18C4-4D82-B391-6A95F4C931A4}" srcId="{084CE42E-B079-44B9-BF55-8838EA7399A0}" destId="{DFDFDFD1-1C13-49D5-8F5C-3CA518636338}" srcOrd="4" destOrd="0" parTransId="{409CE30D-EC0F-4567-9178-87D1C933B1FB}" sibTransId="{716DFD47-9454-4115-BFC2-0DBFC226FE57}"/>
    <dgm:cxn modelId="{75245D41-627D-4613-8463-861F57822759}" type="presOf" srcId="{DFDFDFD1-1C13-49D5-8F5C-3CA518636338}" destId="{4DD8C679-6748-4191-9C1F-ADACCF4B24AF}" srcOrd="0" destOrd="0" presId="urn:microsoft.com/office/officeart/2005/8/layout/pList2"/>
    <dgm:cxn modelId="{DA1ABD41-8762-4CDD-92BA-33085D0B09F3}" srcId="{084CE42E-B079-44B9-BF55-8838EA7399A0}" destId="{B356B9A1-6505-4ECF-954B-BD0D3384D1F8}" srcOrd="0" destOrd="0" parTransId="{EC4A6B39-EF14-4938-A231-CF8B24106C80}" sibTransId="{A4DF8461-E9A3-43C0-A761-9EF0B34127C2}"/>
    <dgm:cxn modelId="{7E31C76B-608A-4ED4-B700-38BCB8F99BE0}" type="presOf" srcId="{B356B9A1-6505-4ECF-954B-BD0D3384D1F8}" destId="{376B8996-47C4-449A-9BD7-4FA05B1A79EF}" srcOrd="0" destOrd="0" presId="urn:microsoft.com/office/officeart/2005/8/layout/pList2"/>
    <dgm:cxn modelId="{B45C3698-5B24-4B56-82BE-703A13E497A5}" type="presOf" srcId="{E2B5D3DC-066E-494F-ABD7-85A6F80FEB30}" destId="{8ACDC39D-E8C1-43B4-9736-22161393FAD2}" srcOrd="0" destOrd="0" presId="urn:microsoft.com/office/officeart/2005/8/layout/pList2"/>
    <dgm:cxn modelId="{FA7497B1-94A6-492E-A78A-A8FF0394C25F}" srcId="{084CE42E-B079-44B9-BF55-8838EA7399A0}" destId="{35B9FD2B-FB3A-4538-A1FC-10028D22D6CA}" srcOrd="3" destOrd="0" parTransId="{226A89AD-5283-472A-A53D-4866569155BA}" sibTransId="{B5DE0AE3-2EC5-42A2-ACC1-17342FAFDB08}"/>
    <dgm:cxn modelId="{9B3EFCB8-6F56-4F31-9033-9E5B0072C1E4}" srcId="{084CE42E-B079-44B9-BF55-8838EA7399A0}" destId="{7DCC3420-F938-45C9-8B39-064569F4AD25}" srcOrd="1" destOrd="0" parTransId="{E5FC8E74-3CFA-48AB-A7B9-5FA663CEEAA1}" sibTransId="{506557A7-8642-473A-9055-A3BA0762503B}"/>
    <dgm:cxn modelId="{E6B754BA-97CC-4D3F-AE39-DA2E99B6F7E1}" type="presOf" srcId="{B5DE0AE3-2EC5-42A2-ACC1-17342FAFDB08}" destId="{5F7CD260-E671-40EC-8379-01F843783DDC}" srcOrd="0" destOrd="0" presId="urn:microsoft.com/office/officeart/2005/8/layout/pList2"/>
    <dgm:cxn modelId="{62268DC1-94D2-42BB-BFCE-D866B6226691}" srcId="{084CE42E-B079-44B9-BF55-8838EA7399A0}" destId="{E6D5A752-DA6E-45D0-B2AA-73888BB7BD4A}" srcOrd="2" destOrd="0" parTransId="{34689C15-CA2B-4350-9571-4AFAAF8ADC25}" sibTransId="{D80A3D77-6861-4FC3-AC11-B2AB1C1E6770}"/>
    <dgm:cxn modelId="{39775CD5-5B89-44E4-8EF7-15B1629B3532}" type="presOf" srcId="{35B9FD2B-FB3A-4538-A1FC-10028D22D6CA}" destId="{FA818364-DFDF-4146-9EAA-903F68439546}" srcOrd="0" destOrd="0" presId="urn:microsoft.com/office/officeart/2005/8/layout/pList2"/>
    <dgm:cxn modelId="{17FD57FB-8447-4415-8B13-7024BC6B3028}" type="presOf" srcId="{E6D5A752-DA6E-45D0-B2AA-73888BB7BD4A}" destId="{62AF59B1-D4EE-4610-AB86-8BF29C3170E0}" srcOrd="0" destOrd="0" presId="urn:microsoft.com/office/officeart/2005/8/layout/pList2"/>
    <dgm:cxn modelId="{FFD31E4B-AD5C-4DB7-A54C-7AB877A6E0DD}" type="presParOf" srcId="{064A742F-E8B0-4070-9E0B-256F32608497}" destId="{CF19F002-9609-4F60-BDFE-CF96D3161BEF}" srcOrd="0" destOrd="0" presId="urn:microsoft.com/office/officeart/2005/8/layout/pList2"/>
    <dgm:cxn modelId="{6964E0FF-26CF-4441-B252-01BE0E03887E}" type="presParOf" srcId="{064A742F-E8B0-4070-9E0B-256F32608497}" destId="{F346733A-D733-46F8-9F7B-12EC8DA332E3}" srcOrd="1" destOrd="0" presId="urn:microsoft.com/office/officeart/2005/8/layout/pList2"/>
    <dgm:cxn modelId="{24E84851-E3F3-427E-9AE2-AB5EBC02E12A}" type="presParOf" srcId="{F346733A-D733-46F8-9F7B-12EC8DA332E3}" destId="{87744F0A-DE79-4DE0-B5B3-3A22AAD71145}" srcOrd="0" destOrd="0" presId="urn:microsoft.com/office/officeart/2005/8/layout/pList2"/>
    <dgm:cxn modelId="{E81A2949-44E6-48F8-B85E-98231704E976}" type="presParOf" srcId="{87744F0A-DE79-4DE0-B5B3-3A22AAD71145}" destId="{376B8996-47C4-449A-9BD7-4FA05B1A79EF}" srcOrd="0" destOrd="0" presId="urn:microsoft.com/office/officeart/2005/8/layout/pList2"/>
    <dgm:cxn modelId="{FC71E246-BC61-452B-815D-81FFB5AA1E55}" type="presParOf" srcId="{87744F0A-DE79-4DE0-B5B3-3A22AAD71145}" destId="{9ED48FF6-B1C9-48E8-A082-6FBABC8C2F4C}" srcOrd="1" destOrd="0" presId="urn:microsoft.com/office/officeart/2005/8/layout/pList2"/>
    <dgm:cxn modelId="{78B4F88F-3EC3-4AE8-AEF1-7556F641D7A4}" type="presParOf" srcId="{87744F0A-DE79-4DE0-B5B3-3A22AAD71145}" destId="{7DBA39F1-5FA1-4942-8844-8716BF2B0415}" srcOrd="2" destOrd="0" presId="urn:microsoft.com/office/officeart/2005/8/layout/pList2"/>
    <dgm:cxn modelId="{A68B46FA-A4A0-47C2-B2CA-74EB250E428B}" type="presParOf" srcId="{F346733A-D733-46F8-9F7B-12EC8DA332E3}" destId="{7A9A93BE-3812-48C4-81B4-685C706555E5}" srcOrd="1" destOrd="0" presId="urn:microsoft.com/office/officeart/2005/8/layout/pList2"/>
    <dgm:cxn modelId="{9B1B0F7D-77A8-4965-A66B-0592A8BE1F98}" type="presParOf" srcId="{F346733A-D733-46F8-9F7B-12EC8DA332E3}" destId="{13191CE3-9206-4B91-A2CC-45544BE57D8B}" srcOrd="2" destOrd="0" presId="urn:microsoft.com/office/officeart/2005/8/layout/pList2"/>
    <dgm:cxn modelId="{84B15713-A1CA-4751-837E-B35A1E5B1D2E}" type="presParOf" srcId="{13191CE3-9206-4B91-A2CC-45544BE57D8B}" destId="{0EE565B3-6434-472F-A731-CC4B5496CA51}" srcOrd="0" destOrd="0" presId="urn:microsoft.com/office/officeart/2005/8/layout/pList2"/>
    <dgm:cxn modelId="{581AF265-AD44-4361-BC6B-68B2EF4811FA}" type="presParOf" srcId="{13191CE3-9206-4B91-A2CC-45544BE57D8B}" destId="{BCD3BDD2-25D4-4045-B2C5-AB31D9C14BA0}" srcOrd="1" destOrd="0" presId="urn:microsoft.com/office/officeart/2005/8/layout/pList2"/>
    <dgm:cxn modelId="{735E962F-6445-489E-BB9C-00F316905313}" type="presParOf" srcId="{13191CE3-9206-4B91-A2CC-45544BE57D8B}" destId="{BDCFBD24-BFE9-45FF-BC18-1EEA51C8AABE}" srcOrd="2" destOrd="0" presId="urn:microsoft.com/office/officeart/2005/8/layout/pList2"/>
    <dgm:cxn modelId="{84927329-E3BC-4DDE-A58D-8A15D0B01710}" type="presParOf" srcId="{F346733A-D733-46F8-9F7B-12EC8DA332E3}" destId="{D65129C8-135C-46C3-8A9F-A63A03043B9A}" srcOrd="3" destOrd="0" presId="urn:microsoft.com/office/officeart/2005/8/layout/pList2"/>
    <dgm:cxn modelId="{B76DD1E5-3511-415C-A093-1747E959BEC1}" type="presParOf" srcId="{F346733A-D733-46F8-9F7B-12EC8DA332E3}" destId="{C8BE0E56-5FD0-4B83-AB32-58D740B48E0A}" srcOrd="4" destOrd="0" presId="urn:microsoft.com/office/officeart/2005/8/layout/pList2"/>
    <dgm:cxn modelId="{D8B1F9A2-5CD5-49DF-BBBB-F541C909427A}" type="presParOf" srcId="{C8BE0E56-5FD0-4B83-AB32-58D740B48E0A}" destId="{62AF59B1-D4EE-4610-AB86-8BF29C3170E0}" srcOrd="0" destOrd="0" presId="urn:microsoft.com/office/officeart/2005/8/layout/pList2"/>
    <dgm:cxn modelId="{C7B3B19F-DEC6-49A2-A8F0-0F3AD12AD1CB}" type="presParOf" srcId="{C8BE0E56-5FD0-4B83-AB32-58D740B48E0A}" destId="{02178D0C-D0A4-41DC-8FDE-03AB4FC2E0C3}" srcOrd="1" destOrd="0" presId="urn:microsoft.com/office/officeart/2005/8/layout/pList2"/>
    <dgm:cxn modelId="{0BBB7BA7-8400-4C8A-A952-0D9A3A98C46A}" type="presParOf" srcId="{C8BE0E56-5FD0-4B83-AB32-58D740B48E0A}" destId="{9102A4A7-CB1E-44BB-AAAF-28E6FEDDE256}" srcOrd="2" destOrd="0" presId="urn:microsoft.com/office/officeart/2005/8/layout/pList2"/>
    <dgm:cxn modelId="{5E069CAE-FA2E-4F51-A81E-74788EE3FFBA}" type="presParOf" srcId="{F346733A-D733-46F8-9F7B-12EC8DA332E3}" destId="{8D211BBA-1DF0-47B5-B149-0E72B62E43E3}" srcOrd="5" destOrd="0" presId="urn:microsoft.com/office/officeart/2005/8/layout/pList2"/>
    <dgm:cxn modelId="{71881DAE-9519-4146-A63B-DB7888D64058}" type="presParOf" srcId="{F346733A-D733-46F8-9F7B-12EC8DA332E3}" destId="{3F442ED2-3032-4571-8AD6-1D860FD1380B}" srcOrd="6" destOrd="0" presId="urn:microsoft.com/office/officeart/2005/8/layout/pList2"/>
    <dgm:cxn modelId="{F97595B8-4978-4CC2-8309-504AA3DC8CEF}" type="presParOf" srcId="{3F442ED2-3032-4571-8AD6-1D860FD1380B}" destId="{FA818364-DFDF-4146-9EAA-903F68439546}" srcOrd="0" destOrd="0" presId="urn:microsoft.com/office/officeart/2005/8/layout/pList2"/>
    <dgm:cxn modelId="{7AF07B03-325A-4249-9CB7-1B60ADD2B76F}" type="presParOf" srcId="{3F442ED2-3032-4571-8AD6-1D860FD1380B}" destId="{77F14D0F-ED89-4EF3-BD36-A5733E220EDE}" srcOrd="1" destOrd="0" presId="urn:microsoft.com/office/officeart/2005/8/layout/pList2"/>
    <dgm:cxn modelId="{9F75DDBB-F4B9-42F4-97F1-06B05B8B7870}" type="presParOf" srcId="{3F442ED2-3032-4571-8AD6-1D860FD1380B}" destId="{1082CF11-5BEA-4487-B54D-499595CF2309}" srcOrd="2" destOrd="0" presId="urn:microsoft.com/office/officeart/2005/8/layout/pList2"/>
    <dgm:cxn modelId="{101E0785-91DE-437A-9E80-8CE6DEAE823E}" type="presParOf" srcId="{F346733A-D733-46F8-9F7B-12EC8DA332E3}" destId="{5F7CD260-E671-40EC-8379-01F843783DDC}" srcOrd="7" destOrd="0" presId="urn:microsoft.com/office/officeart/2005/8/layout/pList2"/>
    <dgm:cxn modelId="{4CD8AF0C-0E27-4F43-BD0E-DD3C2C4B80E6}" type="presParOf" srcId="{F346733A-D733-46F8-9F7B-12EC8DA332E3}" destId="{FDE5B93B-4466-412B-8599-75AC6651DDBE}" srcOrd="8" destOrd="0" presId="urn:microsoft.com/office/officeart/2005/8/layout/pList2"/>
    <dgm:cxn modelId="{D949F2F0-C0B7-4C26-9A9C-62C78CB43B8E}" type="presParOf" srcId="{FDE5B93B-4466-412B-8599-75AC6651DDBE}" destId="{4DD8C679-6748-4191-9C1F-ADACCF4B24AF}" srcOrd="0" destOrd="0" presId="urn:microsoft.com/office/officeart/2005/8/layout/pList2"/>
    <dgm:cxn modelId="{4405AA4D-3363-4428-AF4E-D088CBF886BD}" type="presParOf" srcId="{FDE5B93B-4466-412B-8599-75AC6651DDBE}" destId="{139A4303-6D3B-40D4-B93B-5307EA6A212B}" srcOrd="1" destOrd="0" presId="urn:microsoft.com/office/officeart/2005/8/layout/pList2"/>
    <dgm:cxn modelId="{4B0DD939-A100-4A22-80C7-DD2E0C17FE1A}" type="presParOf" srcId="{FDE5B93B-4466-412B-8599-75AC6651DDBE}" destId="{EDDF3CE2-3AB9-4DF4-B4BC-094A503FE9D7}" srcOrd="2" destOrd="0" presId="urn:microsoft.com/office/officeart/2005/8/layout/pList2"/>
    <dgm:cxn modelId="{516C0C7C-1F59-4E8A-AA48-279B5FE97EE7}" type="presParOf" srcId="{F346733A-D733-46F8-9F7B-12EC8DA332E3}" destId="{517D8884-9558-4F34-B075-56ECAE994278}" srcOrd="9" destOrd="0" presId="urn:microsoft.com/office/officeart/2005/8/layout/pList2"/>
    <dgm:cxn modelId="{F2B8F926-BDF8-43D4-A14D-07E639927530}" type="presParOf" srcId="{F346733A-D733-46F8-9F7B-12EC8DA332E3}" destId="{12716F24-EC50-4DF2-A28C-F4F7D26FD690}" srcOrd="10" destOrd="0" presId="urn:microsoft.com/office/officeart/2005/8/layout/pList2"/>
    <dgm:cxn modelId="{90E73B94-8B4B-4BEE-A626-4C4949AF0379}" type="presParOf" srcId="{12716F24-EC50-4DF2-A28C-F4F7D26FD690}" destId="{8ACDC39D-E8C1-43B4-9736-22161393FAD2}" srcOrd="0" destOrd="0" presId="urn:microsoft.com/office/officeart/2005/8/layout/pList2"/>
    <dgm:cxn modelId="{3E1FE902-E637-4E04-A941-B1B75E0684A1}" type="presParOf" srcId="{12716F24-EC50-4DF2-A28C-F4F7D26FD690}" destId="{707E08A5-2AE4-46E5-A986-CFB4CB8C9C0D}" srcOrd="1" destOrd="0" presId="urn:microsoft.com/office/officeart/2005/8/layout/pList2"/>
    <dgm:cxn modelId="{F952AEC8-9980-4AF3-BCE6-7A2FACA3EDBE}" type="presParOf" srcId="{12716F24-EC50-4DF2-A28C-F4F7D26FD690}" destId="{DA7543BB-69D5-4344-9B99-2136ED6BD289}"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7D537A-09AF-449D-906F-9CC3AFDED16E}" type="doc">
      <dgm:prSet loTypeId="urn:microsoft.com/office/officeart/2018/2/layout/IconVerticalSolidList" loCatId="icon" qsTypeId="urn:microsoft.com/office/officeart/2005/8/quickstyle/simple2" qsCatId="simple" csTypeId="urn:microsoft.com/office/officeart/2005/8/colors/accent1_2" csCatId="accent1" phldr="1"/>
      <dgm:spPr/>
      <dgm:t>
        <a:bodyPr/>
        <a:lstStyle/>
        <a:p>
          <a:endParaRPr lang="en-US"/>
        </a:p>
      </dgm:t>
    </dgm:pt>
    <dgm:pt modelId="{CE8B310F-77FE-42B5-9610-EA5F5245F119}">
      <dgm:prSet/>
      <dgm:spPr/>
      <dgm:t>
        <a:bodyPr/>
        <a:lstStyle/>
        <a:p>
          <a:pPr>
            <a:lnSpc>
              <a:spcPct val="100000"/>
            </a:lnSpc>
          </a:pPr>
          <a:r>
            <a:rPr lang="en-US" b="1"/>
            <a:t>HPI and total value of housing stock: </a:t>
          </a:r>
          <a:r>
            <a:rPr lang="en-US"/>
            <a:t>A strong positive correlation exists between the House Price Index (HPI) and the total value of housing stock, indicating that as house prices rise, the overall value of housing stock also increases.</a:t>
          </a:r>
        </a:p>
      </dgm:t>
    </dgm:pt>
    <dgm:pt modelId="{A5B8B15F-931A-494E-B306-4A0D39AAF7E1}" type="parTrans" cxnId="{1A8DB6D9-C352-437F-A4B8-86CE449325B9}">
      <dgm:prSet/>
      <dgm:spPr/>
      <dgm:t>
        <a:bodyPr/>
        <a:lstStyle/>
        <a:p>
          <a:endParaRPr lang="en-US"/>
        </a:p>
      </dgm:t>
    </dgm:pt>
    <dgm:pt modelId="{6EB4A2A5-AAA8-46EB-9308-91A87FBCAEE2}" type="sibTrans" cxnId="{1A8DB6D9-C352-437F-A4B8-86CE449325B9}">
      <dgm:prSet/>
      <dgm:spPr/>
      <dgm:t>
        <a:bodyPr/>
        <a:lstStyle/>
        <a:p>
          <a:endParaRPr lang="en-US"/>
        </a:p>
      </dgm:t>
    </dgm:pt>
    <dgm:pt modelId="{4CDCCF0F-914A-4770-9861-3B9C768C8570}">
      <dgm:prSet/>
      <dgm:spPr/>
      <dgm:t>
        <a:bodyPr/>
        <a:lstStyle/>
        <a:p>
          <a:pPr>
            <a:lnSpc>
              <a:spcPct val="100000"/>
            </a:lnSpc>
          </a:pPr>
          <a:r>
            <a:rPr lang="en-US" b="1"/>
            <a:t>Average hourly wages: </a:t>
          </a:r>
          <a:r>
            <a:rPr lang="en-US"/>
            <a:t>Additionally, there is a consistent upward trend in average hourly wages over time.</a:t>
          </a:r>
        </a:p>
      </dgm:t>
    </dgm:pt>
    <dgm:pt modelId="{6C122C66-4D8D-48D9-B869-475781F2C784}" type="parTrans" cxnId="{3F39994A-A8DA-4750-B1A8-0A9A20302A30}">
      <dgm:prSet/>
      <dgm:spPr/>
      <dgm:t>
        <a:bodyPr/>
        <a:lstStyle/>
        <a:p>
          <a:endParaRPr lang="en-US"/>
        </a:p>
      </dgm:t>
    </dgm:pt>
    <dgm:pt modelId="{9C2D53AB-37D5-4D99-8FD8-762E450DBCB0}" type="sibTrans" cxnId="{3F39994A-A8DA-4750-B1A8-0A9A20302A30}">
      <dgm:prSet/>
      <dgm:spPr/>
      <dgm:t>
        <a:bodyPr/>
        <a:lstStyle/>
        <a:p>
          <a:endParaRPr lang="en-US"/>
        </a:p>
      </dgm:t>
    </dgm:pt>
    <dgm:pt modelId="{1E32487E-463C-4DBA-BAAA-FA50F1AF8692}" type="pres">
      <dgm:prSet presAssocID="{E17D537A-09AF-449D-906F-9CC3AFDED16E}" presName="root" presStyleCnt="0">
        <dgm:presLayoutVars>
          <dgm:dir/>
          <dgm:resizeHandles val="exact"/>
        </dgm:presLayoutVars>
      </dgm:prSet>
      <dgm:spPr/>
    </dgm:pt>
    <dgm:pt modelId="{95506CF7-7A81-41EB-91DE-A3AE67467FE3}" type="pres">
      <dgm:prSet presAssocID="{CE8B310F-77FE-42B5-9610-EA5F5245F119}" presName="compNode" presStyleCnt="0"/>
      <dgm:spPr/>
    </dgm:pt>
    <dgm:pt modelId="{15CF3123-759F-416F-A082-EB691E739516}" type="pres">
      <dgm:prSet presAssocID="{CE8B310F-77FE-42B5-9610-EA5F5245F119}" presName="bgRect" presStyleLbl="bgShp" presStyleIdx="0" presStyleCnt="2"/>
      <dgm:spPr/>
    </dgm:pt>
    <dgm:pt modelId="{56AEE201-B9DA-49DD-A45D-82D749D07B91}" type="pres">
      <dgm:prSet presAssocID="{CE8B310F-77FE-42B5-9610-EA5F5245F11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llar"/>
        </a:ext>
      </dgm:extLst>
    </dgm:pt>
    <dgm:pt modelId="{348F35E0-03CE-475C-993D-9A5F78443FAE}" type="pres">
      <dgm:prSet presAssocID="{CE8B310F-77FE-42B5-9610-EA5F5245F119}" presName="spaceRect" presStyleCnt="0"/>
      <dgm:spPr/>
    </dgm:pt>
    <dgm:pt modelId="{6D3DE7D3-0B84-4F9A-A7E5-9A241E43973B}" type="pres">
      <dgm:prSet presAssocID="{CE8B310F-77FE-42B5-9610-EA5F5245F119}" presName="parTx" presStyleLbl="revTx" presStyleIdx="0" presStyleCnt="2">
        <dgm:presLayoutVars>
          <dgm:chMax val="0"/>
          <dgm:chPref val="0"/>
        </dgm:presLayoutVars>
      </dgm:prSet>
      <dgm:spPr/>
    </dgm:pt>
    <dgm:pt modelId="{6866583C-3127-4D1E-B6B2-1487202D61CF}" type="pres">
      <dgm:prSet presAssocID="{6EB4A2A5-AAA8-46EB-9308-91A87FBCAEE2}" presName="sibTrans" presStyleCnt="0"/>
      <dgm:spPr/>
    </dgm:pt>
    <dgm:pt modelId="{39081DED-0807-4312-90F6-2CD58BA33081}" type="pres">
      <dgm:prSet presAssocID="{4CDCCF0F-914A-4770-9861-3B9C768C8570}" presName="compNode" presStyleCnt="0"/>
      <dgm:spPr/>
    </dgm:pt>
    <dgm:pt modelId="{BBCD13BF-F9C5-4009-AE86-F371EBD2B1F3}" type="pres">
      <dgm:prSet presAssocID="{4CDCCF0F-914A-4770-9861-3B9C768C8570}" presName="bgRect" presStyleLbl="bgShp" presStyleIdx="1" presStyleCnt="2"/>
      <dgm:spPr/>
    </dgm:pt>
    <dgm:pt modelId="{0C0F0BF9-2BD4-4609-A4B1-ACA214CC3E3A}" type="pres">
      <dgm:prSet presAssocID="{4CDCCF0F-914A-4770-9861-3B9C768C857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057BF6FE-A0DB-400D-B395-1C4F3B3A8332}" type="pres">
      <dgm:prSet presAssocID="{4CDCCF0F-914A-4770-9861-3B9C768C8570}" presName="spaceRect" presStyleCnt="0"/>
      <dgm:spPr/>
    </dgm:pt>
    <dgm:pt modelId="{F53377AA-E878-4517-9FC5-DCD020C673E4}" type="pres">
      <dgm:prSet presAssocID="{4CDCCF0F-914A-4770-9861-3B9C768C8570}" presName="parTx" presStyleLbl="revTx" presStyleIdx="1" presStyleCnt="2">
        <dgm:presLayoutVars>
          <dgm:chMax val="0"/>
          <dgm:chPref val="0"/>
        </dgm:presLayoutVars>
      </dgm:prSet>
      <dgm:spPr/>
    </dgm:pt>
  </dgm:ptLst>
  <dgm:cxnLst>
    <dgm:cxn modelId="{593D3A30-2558-4DA3-A644-189362CA3266}" type="presOf" srcId="{CE8B310F-77FE-42B5-9610-EA5F5245F119}" destId="{6D3DE7D3-0B84-4F9A-A7E5-9A241E43973B}" srcOrd="0" destOrd="0" presId="urn:microsoft.com/office/officeart/2018/2/layout/IconVerticalSolidList"/>
    <dgm:cxn modelId="{3F39994A-A8DA-4750-B1A8-0A9A20302A30}" srcId="{E17D537A-09AF-449D-906F-9CC3AFDED16E}" destId="{4CDCCF0F-914A-4770-9861-3B9C768C8570}" srcOrd="1" destOrd="0" parTransId="{6C122C66-4D8D-48D9-B869-475781F2C784}" sibTransId="{9C2D53AB-37D5-4D99-8FD8-762E450DBCB0}"/>
    <dgm:cxn modelId="{90E28B50-542F-493E-B997-65B8ABCDA18F}" type="presOf" srcId="{4CDCCF0F-914A-4770-9861-3B9C768C8570}" destId="{F53377AA-E878-4517-9FC5-DCD020C673E4}" srcOrd="0" destOrd="0" presId="urn:microsoft.com/office/officeart/2018/2/layout/IconVerticalSolidList"/>
    <dgm:cxn modelId="{EF33F4C1-1EBF-4F39-87EF-343EF8E787AA}" type="presOf" srcId="{E17D537A-09AF-449D-906F-9CC3AFDED16E}" destId="{1E32487E-463C-4DBA-BAAA-FA50F1AF8692}" srcOrd="0" destOrd="0" presId="urn:microsoft.com/office/officeart/2018/2/layout/IconVerticalSolidList"/>
    <dgm:cxn modelId="{1A8DB6D9-C352-437F-A4B8-86CE449325B9}" srcId="{E17D537A-09AF-449D-906F-9CC3AFDED16E}" destId="{CE8B310F-77FE-42B5-9610-EA5F5245F119}" srcOrd="0" destOrd="0" parTransId="{A5B8B15F-931A-494E-B306-4A0D39AAF7E1}" sibTransId="{6EB4A2A5-AAA8-46EB-9308-91A87FBCAEE2}"/>
    <dgm:cxn modelId="{F5E6B95C-A773-463A-87ED-B5C7C0E46AB2}" type="presParOf" srcId="{1E32487E-463C-4DBA-BAAA-FA50F1AF8692}" destId="{95506CF7-7A81-41EB-91DE-A3AE67467FE3}" srcOrd="0" destOrd="0" presId="urn:microsoft.com/office/officeart/2018/2/layout/IconVerticalSolidList"/>
    <dgm:cxn modelId="{1CA71FBE-C104-4A1B-8B96-5E79D1E7CE7D}" type="presParOf" srcId="{95506CF7-7A81-41EB-91DE-A3AE67467FE3}" destId="{15CF3123-759F-416F-A082-EB691E739516}" srcOrd="0" destOrd="0" presId="urn:microsoft.com/office/officeart/2018/2/layout/IconVerticalSolidList"/>
    <dgm:cxn modelId="{840508A7-EFE5-4D92-97C4-50F448409293}" type="presParOf" srcId="{95506CF7-7A81-41EB-91DE-A3AE67467FE3}" destId="{56AEE201-B9DA-49DD-A45D-82D749D07B91}" srcOrd="1" destOrd="0" presId="urn:microsoft.com/office/officeart/2018/2/layout/IconVerticalSolidList"/>
    <dgm:cxn modelId="{E96F1937-9DB2-4E7C-9F62-42E8243A4C9D}" type="presParOf" srcId="{95506CF7-7A81-41EB-91DE-A3AE67467FE3}" destId="{348F35E0-03CE-475C-993D-9A5F78443FAE}" srcOrd="2" destOrd="0" presId="urn:microsoft.com/office/officeart/2018/2/layout/IconVerticalSolidList"/>
    <dgm:cxn modelId="{89D88DB4-8D68-45E1-8FB4-70C70B7D1F1B}" type="presParOf" srcId="{95506CF7-7A81-41EB-91DE-A3AE67467FE3}" destId="{6D3DE7D3-0B84-4F9A-A7E5-9A241E43973B}" srcOrd="3" destOrd="0" presId="urn:microsoft.com/office/officeart/2018/2/layout/IconVerticalSolidList"/>
    <dgm:cxn modelId="{25E8F2AA-C105-4001-93CF-EAABEFD1E260}" type="presParOf" srcId="{1E32487E-463C-4DBA-BAAA-FA50F1AF8692}" destId="{6866583C-3127-4D1E-B6B2-1487202D61CF}" srcOrd="1" destOrd="0" presId="urn:microsoft.com/office/officeart/2018/2/layout/IconVerticalSolidList"/>
    <dgm:cxn modelId="{3461DEF4-95FB-4AAC-A07C-409F8227094A}" type="presParOf" srcId="{1E32487E-463C-4DBA-BAAA-FA50F1AF8692}" destId="{39081DED-0807-4312-90F6-2CD58BA33081}" srcOrd="2" destOrd="0" presId="urn:microsoft.com/office/officeart/2018/2/layout/IconVerticalSolidList"/>
    <dgm:cxn modelId="{FE85A9E6-0942-4792-914A-30312BB2D752}" type="presParOf" srcId="{39081DED-0807-4312-90F6-2CD58BA33081}" destId="{BBCD13BF-F9C5-4009-AE86-F371EBD2B1F3}" srcOrd="0" destOrd="0" presId="urn:microsoft.com/office/officeart/2018/2/layout/IconVerticalSolidList"/>
    <dgm:cxn modelId="{0D04980C-C904-4626-BD7E-D30D0F3135D3}" type="presParOf" srcId="{39081DED-0807-4312-90F6-2CD58BA33081}" destId="{0C0F0BF9-2BD4-4609-A4B1-ACA214CC3E3A}" srcOrd="1" destOrd="0" presId="urn:microsoft.com/office/officeart/2018/2/layout/IconVerticalSolidList"/>
    <dgm:cxn modelId="{C17E13AE-A31C-47F6-8F75-167BB6FCBA47}" type="presParOf" srcId="{39081DED-0807-4312-90F6-2CD58BA33081}" destId="{057BF6FE-A0DB-400D-B395-1C4F3B3A8332}" srcOrd="2" destOrd="0" presId="urn:microsoft.com/office/officeart/2018/2/layout/IconVerticalSolidList"/>
    <dgm:cxn modelId="{51AAB1CD-F9F9-4A94-ACB9-C64C596D9630}" type="presParOf" srcId="{39081DED-0807-4312-90F6-2CD58BA33081}" destId="{F53377AA-E878-4517-9FC5-DCD020C673E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CF5D5AF-2B9D-4660-B65B-71CE4905281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6DCDB6F-4009-4B94-A3D6-53A382441A94}">
      <dgm:prSet/>
      <dgm:spPr/>
      <dgm:t>
        <a:bodyPr/>
        <a:lstStyle/>
        <a:p>
          <a:pPr>
            <a:lnSpc>
              <a:spcPct val="100000"/>
            </a:lnSpc>
          </a:pPr>
          <a:r>
            <a:rPr lang="en-US" b="1"/>
            <a:t>Average hourly rate and unemployment rate: </a:t>
          </a:r>
          <a:r>
            <a:rPr lang="en-US"/>
            <a:t>The correlation between average hourly wage and unemployment rate is -0.45, indicating that higher wages are linked to lower unemployment rates</a:t>
          </a:r>
        </a:p>
      </dgm:t>
    </dgm:pt>
    <dgm:pt modelId="{DCD05953-7FF4-4696-83A6-718BCD6CA278}" type="parTrans" cxnId="{42FC05FF-9162-41DF-9544-B8F9EC875F1F}">
      <dgm:prSet/>
      <dgm:spPr/>
      <dgm:t>
        <a:bodyPr/>
        <a:lstStyle/>
        <a:p>
          <a:endParaRPr lang="en-US"/>
        </a:p>
      </dgm:t>
    </dgm:pt>
    <dgm:pt modelId="{A7C7E727-2ABF-4E64-B7C2-334B04175FEE}" type="sibTrans" cxnId="{42FC05FF-9162-41DF-9544-B8F9EC875F1F}">
      <dgm:prSet/>
      <dgm:spPr/>
      <dgm:t>
        <a:bodyPr/>
        <a:lstStyle/>
        <a:p>
          <a:endParaRPr lang="en-US"/>
        </a:p>
      </dgm:t>
    </dgm:pt>
    <dgm:pt modelId="{6D9D81F8-57D6-4D8E-A559-0DDDDE775027}">
      <dgm:prSet/>
      <dgm:spPr/>
      <dgm:t>
        <a:bodyPr/>
        <a:lstStyle/>
        <a:p>
          <a:pPr>
            <a:lnSpc>
              <a:spcPct val="100000"/>
            </a:lnSpc>
          </a:pPr>
          <a:r>
            <a:rPr lang="en-US" b="1" dirty="0"/>
            <a:t>Working age population and unemployment rate: </a:t>
          </a:r>
          <a:r>
            <a:rPr lang="en-US" dirty="0"/>
            <a:t>there is a correlation of 0.56 between working age population and unemployment rate, suggesting that an increase in the working age population can lead to a higher unemployment rate if job growth does not keep up.</a:t>
          </a:r>
        </a:p>
      </dgm:t>
    </dgm:pt>
    <dgm:pt modelId="{D93C5181-C7DC-4D55-B372-F991BA4D45F9}" type="parTrans" cxnId="{77CD475A-2201-492C-9179-2C7B4C2CD998}">
      <dgm:prSet/>
      <dgm:spPr/>
      <dgm:t>
        <a:bodyPr/>
        <a:lstStyle/>
        <a:p>
          <a:endParaRPr lang="en-US"/>
        </a:p>
      </dgm:t>
    </dgm:pt>
    <dgm:pt modelId="{688172F3-A00A-416C-99C1-1C408B0CBC0E}" type="sibTrans" cxnId="{77CD475A-2201-492C-9179-2C7B4C2CD998}">
      <dgm:prSet/>
      <dgm:spPr/>
      <dgm:t>
        <a:bodyPr/>
        <a:lstStyle/>
        <a:p>
          <a:endParaRPr lang="en-US"/>
        </a:p>
      </dgm:t>
    </dgm:pt>
    <dgm:pt modelId="{A1C1E135-F385-429E-B8CD-5507B513331A}" type="pres">
      <dgm:prSet presAssocID="{FCF5D5AF-2B9D-4660-B65B-71CE4905281B}" presName="root" presStyleCnt="0">
        <dgm:presLayoutVars>
          <dgm:dir/>
          <dgm:resizeHandles val="exact"/>
        </dgm:presLayoutVars>
      </dgm:prSet>
      <dgm:spPr/>
    </dgm:pt>
    <dgm:pt modelId="{3AA74A1E-985E-4F34-B587-727544F95660}" type="pres">
      <dgm:prSet presAssocID="{46DCDB6F-4009-4B94-A3D6-53A382441A94}" presName="compNode" presStyleCnt="0"/>
      <dgm:spPr/>
    </dgm:pt>
    <dgm:pt modelId="{EE0D5793-E0ED-4E41-9A93-F1EC2330AB42}" type="pres">
      <dgm:prSet presAssocID="{46DCDB6F-4009-4B94-A3D6-53A382441A94}" presName="bgRect" presStyleLbl="bgShp" presStyleIdx="0" presStyleCnt="2"/>
      <dgm:spPr/>
    </dgm:pt>
    <dgm:pt modelId="{BA7C2A4A-ACFD-4D1D-8A58-D7183C78021E}" type="pres">
      <dgm:prSet presAssocID="{46DCDB6F-4009-4B94-A3D6-53A382441A9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ey"/>
        </a:ext>
      </dgm:extLst>
    </dgm:pt>
    <dgm:pt modelId="{3783430C-3583-4554-AD20-779BF275A606}" type="pres">
      <dgm:prSet presAssocID="{46DCDB6F-4009-4B94-A3D6-53A382441A94}" presName="spaceRect" presStyleCnt="0"/>
      <dgm:spPr/>
    </dgm:pt>
    <dgm:pt modelId="{56016F09-8CD0-4CB0-8E75-94F6AA926123}" type="pres">
      <dgm:prSet presAssocID="{46DCDB6F-4009-4B94-A3D6-53A382441A94}" presName="parTx" presStyleLbl="revTx" presStyleIdx="0" presStyleCnt="2">
        <dgm:presLayoutVars>
          <dgm:chMax val="0"/>
          <dgm:chPref val="0"/>
        </dgm:presLayoutVars>
      </dgm:prSet>
      <dgm:spPr/>
    </dgm:pt>
    <dgm:pt modelId="{33245CCA-95DB-45AD-B021-810513B75D28}" type="pres">
      <dgm:prSet presAssocID="{A7C7E727-2ABF-4E64-B7C2-334B04175FEE}" presName="sibTrans" presStyleCnt="0"/>
      <dgm:spPr/>
    </dgm:pt>
    <dgm:pt modelId="{4E392CA4-0C56-4B39-AA02-CC3B55B4541C}" type="pres">
      <dgm:prSet presAssocID="{6D9D81F8-57D6-4D8E-A559-0DDDDE775027}" presName="compNode" presStyleCnt="0"/>
      <dgm:spPr/>
    </dgm:pt>
    <dgm:pt modelId="{27DE8241-1F98-405C-A140-18240D097EF4}" type="pres">
      <dgm:prSet presAssocID="{6D9D81F8-57D6-4D8E-A559-0DDDDE775027}" presName="bgRect" presStyleLbl="bgShp" presStyleIdx="1" presStyleCnt="2"/>
      <dgm:spPr/>
    </dgm:pt>
    <dgm:pt modelId="{BDBC7498-8D81-4A53-8B80-58AF057C5874}" type="pres">
      <dgm:prSet presAssocID="{6D9D81F8-57D6-4D8E-A559-0DDDDE77502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siness Growth"/>
        </a:ext>
      </dgm:extLst>
    </dgm:pt>
    <dgm:pt modelId="{1B35F97F-0A2C-4C74-9FE4-34BB6F9673C0}" type="pres">
      <dgm:prSet presAssocID="{6D9D81F8-57D6-4D8E-A559-0DDDDE775027}" presName="spaceRect" presStyleCnt="0"/>
      <dgm:spPr/>
    </dgm:pt>
    <dgm:pt modelId="{4F5C311F-2A74-4A0B-A5C6-FBC080D05475}" type="pres">
      <dgm:prSet presAssocID="{6D9D81F8-57D6-4D8E-A559-0DDDDE775027}" presName="parTx" presStyleLbl="revTx" presStyleIdx="1" presStyleCnt="2">
        <dgm:presLayoutVars>
          <dgm:chMax val="0"/>
          <dgm:chPref val="0"/>
        </dgm:presLayoutVars>
      </dgm:prSet>
      <dgm:spPr/>
    </dgm:pt>
  </dgm:ptLst>
  <dgm:cxnLst>
    <dgm:cxn modelId="{1216E232-575D-4FDA-9BA2-F8F652D401F9}" type="presOf" srcId="{46DCDB6F-4009-4B94-A3D6-53A382441A94}" destId="{56016F09-8CD0-4CB0-8E75-94F6AA926123}" srcOrd="0" destOrd="0" presId="urn:microsoft.com/office/officeart/2018/2/layout/IconVerticalSolidList"/>
    <dgm:cxn modelId="{B6B5BD4B-14D6-4832-9AE3-DE94D7077B12}" type="presOf" srcId="{6D9D81F8-57D6-4D8E-A559-0DDDDE775027}" destId="{4F5C311F-2A74-4A0B-A5C6-FBC080D05475}" srcOrd="0" destOrd="0" presId="urn:microsoft.com/office/officeart/2018/2/layout/IconVerticalSolidList"/>
    <dgm:cxn modelId="{DED1CB59-885B-4217-A6EA-71359A3A8402}" type="presOf" srcId="{FCF5D5AF-2B9D-4660-B65B-71CE4905281B}" destId="{A1C1E135-F385-429E-B8CD-5507B513331A}" srcOrd="0" destOrd="0" presId="urn:microsoft.com/office/officeart/2018/2/layout/IconVerticalSolidList"/>
    <dgm:cxn modelId="{77CD475A-2201-492C-9179-2C7B4C2CD998}" srcId="{FCF5D5AF-2B9D-4660-B65B-71CE4905281B}" destId="{6D9D81F8-57D6-4D8E-A559-0DDDDE775027}" srcOrd="1" destOrd="0" parTransId="{D93C5181-C7DC-4D55-B372-F991BA4D45F9}" sibTransId="{688172F3-A00A-416C-99C1-1C408B0CBC0E}"/>
    <dgm:cxn modelId="{42FC05FF-9162-41DF-9544-B8F9EC875F1F}" srcId="{FCF5D5AF-2B9D-4660-B65B-71CE4905281B}" destId="{46DCDB6F-4009-4B94-A3D6-53A382441A94}" srcOrd="0" destOrd="0" parTransId="{DCD05953-7FF4-4696-83A6-718BCD6CA278}" sibTransId="{A7C7E727-2ABF-4E64-B7C2-334B04175FEE}"/>
    <dgm:cxn modelId="{D8D9D78E-99FA-4D39-AFBE-3D3881D89320}" type="presParOf" srcId="{A1C1E135-F385-429E-B8CD-5507B513331A}" destId="{3AA74A1E-985E-4F34-B587-727544F95660}" srcOrd="0" destOrd="0" presId="urn:microsoft.com/office/officeart/2018/2/layout/IconVerticalSolidList"/>
    <dgm:cxn modelId="{4E1F777E-3CE8-4CE5-BCF9-9B36B39321F4}" type="presParOf" srcId="{3AA74A1E-985E-4F34-B587-727544F95660}" destId="{EE0D5793-E0ED-4E41-9A93-F1EC2330AB42}" srcOrd="0" destOrd="0" presId="urn:microsoft.com/office/officeart/2018/2/layout/IconVerticalSolidList"/>
    <dgm:cxn modelId="{EB56048A-D143-4A00-A9A9-E3017F463ECE}" type="presParOf" srcId="{3AA74A1E-985E-4F34-B587-727544F95660}" destId="{BA7C2A4A-ACFD-4D1D-8A58-D7183C78021E}" srcOrd="1" destOrd="0" presId="urn:microsoft.com/office/officeart/2018/2/layout/IconVerticalSolidList"/>
    <dgm:cxn modelId="{69D995A8-5DDE-4175-9488-101386027F1E}" type="presParOf" srcId="{3AA74A1E-985E-4F34-B587-727544F95660}" destId="{3783430C-3583-4554-AD20-779BF275A606}" srcOrd="2" destOrd="0" presId="urn:microsoft.com/office/officeart/2018/2/layout/IconVerticalSolidList"/>
    <dgm:cxn modelId="{4AEB890F-FC51-4721-AA26-53E3B79142B6}" type="presParOf" srcId="{3AA74A1E-985E-4F34-B587-727544F95660}" destId="{56016F09-8CD0-4CB0-8E75-94F6AA926123}" srcOrd="3" destOrd="0" presId="urn:microsoft.com/office/officeart/2018/2/layout/IconVerticalSolidList"/>
    <dgm:cxn modelId="{4F44F16A-A709-4E31-A519-60C379FFC046}" type="presParOf" srcId="{A1C1E135-F385-429E-B8CD-5507B513331A}" destId="{33245CCA-95DB-45AD-B021-810513B75D28}" srcOrd="1" destOrd="0" presId="urn:microsoft.com/office/officeart/2018/2/layout/IconVerticalSolidList"/>
    <dgm:cxn modelId="{744A253B-4C46-485E-830B-FE353F053663}" type="presParOf" srcId="{A1C1E135-F385-429E-B8CD-5507B513331A}" destId="{4E392CA4-0C56-4B39-AA02-CC3B55B4541C}" srcOrd="2" destOrd="0" presId="urn:microsoft.com/office/officeart/2018/2/layout/IconVerticalSolidList"/>
    <dgm:cxn modelId="{393A9D8F-ED29-4B3A-B49D-330B844B19A8}" type="presParOf" srcId="{4E392CA4-0C56-4B39-AA02-CC3B55B4541C}" destId="{27DE8241-1F98-405C-A140-18240D097EF4}" srcOrd="0" destOrd="0" presId="urn:microsoft.com/office/officeart/2018/2/layout/IconVerticalSolidList"/>
    <dgm:cxn modelId="{857C2F94-D54F-4F1D-8DC3-E31DF84C2AB0}" type="presParOf" srcId="{4E392CA4-0C56-4B39-AA02-CC3B55B4541C}" destId="{BDBC7498-8D81-4A53-8B80-58AF057C5874}" srcOrd="1" destOrd="0" presId="urn:microsoft.com/office/officeart/2018/2/layout/IconVerticalSolidList"/>
    <dgm:cxn modelId="{82A548A8-61E2-40F7-BACB-1008935EDD39}" type="presParOf" srcId="{4E392CA4-0C56-4B39-AA02-CC3B55B4541C}" destId="{1B35F97F-0A2C-4C74-9FE4-34BB6F9673C0}" srcOrd="2" destOrd="0" presId="urn:microsoft.com/office/officeart/2018/2/layout/IconVerticalSolidList"/>
    <dgm:cxn modelId="{2FF6C5C0-1EBF-4035-ADAA-3924AA4ED9B6}" type="presParOf" srcId="{4E392CA4-0C56-4B39-AA02-CC3B55B4541C}" destId="{4F5C311F-2A74-4A0B-A5C6-FBC080D0547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FEB41F-F2CE-49F6-B253-2EC4BCCFE26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146794A-C641-457B-AE0D-6B08628B4751}">
      <dgm:prSet/>
      <dgm:spPr/>
      <dgm:t>
        <a:bodyPr/>
        <a:lstStyle/>
        <a:p>
          <a:pPr>
            <a:lnSpc>
              <a:spcPct val="100000"/>
            </a:lnSpc>
          </a:pPr>
          <a:r>
            <a:rPr lang="en-US" b="1" dirty="0"/>
            <a:t>MSE 0.13:  </a:t>
          </a:r>
          <a:r>
            <a:rPr lang="en-US" dirty="0"/>
            <a:t>The predictions are off by 0.13 units from the unemployment rate. </a:t>
          </a:r>
        </a:p>
      </dgm:t>
    </dgm:pt>
    <dgm:pt modelId="{FE2EAAAB-8699-4D10-8FC9-843AD591F906}" type="parTrans" cxnId="{DFD81A4D-7439-4CDF-B18E-58864B419187}">
      <dgm:prSet/>
      <dgm:spPr/>
      <dgm:t>
        <a:bodyPr/>
        <a:lstStyle/>
        <a:p>
          <a:endParaRPr lang="en-US"/>
        </a:p>
      </dgm:t>
    </dgm:pt>
    <dgm:pt modelId="{333889F3-190E-4EE2-B982-8CCC30F0D7B4}" type="sibTrans" cxnId="{DFD81A4D-7439-4CDF-B18E-58864B419187}">
      <dgm:prSet/>
      <dgm:spPr/>
      <dgm:t>
        <a:bodyPr/>
        <a:lstStyle/>
        <a:p>
          <a:endParaRPr lang="en-US"/>
        </a:p>
      </dgm:t>
    </dgm:pt>
    <dgm:pt modelId="{13568763-14DE-45ED-875F-87FEFCC4E521}">
      <dgm:prSet/>
      <dgm:spPr/>
      <dgm:t>
        <a:bodyPr/>
        <a:lstStyle/>
        <a:p>
          <a:pPr>
            <a:lnSpc>
              <a:spcPct val="100000"/>
            </a:lnSpc>
          </a:pPr>
          <a:r>
            <a:rPr lang="en-US" b="1" dirty="0"/>
            <a:t>R squared: 0.55</a:t>
          </a:r>
          <a:r>
            <a:rPr lang="en-US" dirty="0"/>
            <a:t>: The model explains 55% of the variation in the unemployment rate, which indicates a decent fit. </a:t>
          </a:r>
        </a:p>
      </dgm:t>
    </dgm:pt>
    <dgm:pt modelId="{2CA0CBC4-76F9-4BC2-BAD3-90F5552A9BF5}" type="parTrans" cxnId="{D29E2616-09E9-4600-AFD4-DC825F23358C}">
      <dgm:prSet/>
      <dgm:spPr/>
      <dgm:t>
        <a:bodyPr/>
        <a:lstStyle/>
        <a:p>
          <a:endParaRPr lang="en-US"/>
        </a:p>
      </dgm:t>
    </dgm:pt>
    <dgm:pt modelId="{9B544AD9-5199-413F-980D-164B720F605C}" type="sibTrans" cxnId="{D29E2616-09E9-4600-AFD4-DC825F23358C}">
      <dgm:prSet/>
      <dgm:spPr/>
      <dgm:t>
        <a:bodyPr/>
        <a:lstStyle/>
        <a:p>
          <a:endParaRPr lang="en-US"/>
        </a:p>
      </dgm:t>
    </dgm:pt>
    <dgm:pt modelId="{C50AF6A2-ECA7-4558-B8B3-A4526CE6BBA7}">
      <dgm:prSet/>
      <dgm:spPr/>
      <dgm:t>
        <a:bodyPr/>
        <a:lstStyle/>
        <a:p>
          <a:pPr>
            <a:lnSpc>
              <a:spcPct val="100000"/>
            </a:lnSpc>
          </a:pPr>
          <a:r>
            <a:rPr lang="en-US" b="1" dirty="0"/>
            <a:t>Average hourly rate Coefficient = -0.082 </a:t>
          </a:r>
          <a:r>
            <a:rPr lang="en-US" dirty="0"/>
            <a:t>Higher wages are associated with lower unemployment. </a:t>
          </a:r>
        </a:p>
      </dgm:t>
    </dgm:pt>
    <dgm:pt modelId="{228A5FC5-65BB-4095-8337-9241B916BDEC}" type="parTrans" cxnId="{C0F2595A-82A2-4A76-A3D7-3D828947F326}">
      <dgm:prSet/>
      <dgm:spPr/>
      <dgm:t>
        <a:bodyPr/>
        <a:lstStyle/>
        <a:p>
          <a:endParaRPr lang="en-US"/>
        </a:p>
      </dgm:t>
    </dgm:pt>
    <dgm:pt modelId="{A41B983E-6FF7-4CE3-BAB2-B6E52A3352B9}" type="sibTrans" cxnId="{C0F2595A-82A2-4A76-A3D7-3D828947F326}">
      <dgm:prSet/>
      <dgm:spPr/>
      <dgm:t>
        <a:bodyPr/>
        <a:lstStyle/>
        <a:p>
          <a:endParaRPr lang="en-US"/>
        </a:p>
      </dgm:t>
    </dgm:pt>
    <dgm:pt modelId="{A8EC0FC6-25A9-4ADD-9B34-7129BA5178A4}">
      <dgm:prSet/>
      <dgm:spPr/>
      <dgm:t>
        <a:bodyPr/>
        <a:lstStyle/>
        <a:p>
          <a:pPr>
            <a:lnSpc>
              <a:spcPct val="100000"/>
            </a:lnSpc>
          </a:pPr>
          <a:r>
            <a:rPr lang="en-US" b="1" dirty="0"/>
            <a:t>Working age Coefficient  = 0.337</a:t>
          </a:r>
          <a:r>
            <a:rPr lang="en-US" dirty="0"/>
            <a:t>. More working-age people are linked to higher unemployment. </a:t>
          </a:r>
        </a:p>
      </dgm:t>
    </dgm:pt>
    <dgm:pt modelId="{202E2291-6592-4AD1-9C86-9AEA09FEC607}" type="parTrans" cxnId="{87CDE1A0-C73A-4299-88B9-79E5F2958FB4}">
      <dgm:prSet/>
      <dgm:spPr/>
      <dgm:t>
        <a:bodyPr/>
        <a:lstStyle/>
        <a:p>
          <a:endParaRPr lang="en-US"/>
        </a:p>
      </dgm:t>
    </dgm:pt>
    <dgm:pt modelId="{9393FBC4-7908-41A0-924D-C93EA85919C6}" type="sibTrans" cxnId="{87CDE1A0-C73A-4299-88B9-79E5F2958FB4}">
      <dgm:prSet/>
      <dgm:spPr/>
      <dgm:t>
        <a:bodyPr/>
        <a:lstStyle/>
        <a:p>
          <a:endParaRPr lang="en-US"/>
        </a:p>
      </dgm:t>
    </dgm:pt>
    <dgm:pt modelId="{625F058D-3892-42EF-93EC-1EC6735AF8EE}">
      <dgm:prSet/>
      <dgm:spPr/>
      <dgm:t>
        <a:bodyPr/>
        <a:lstStyle/>
        <a:p>
          <a:pPr>
            <a:lnSpc>
              <a:spcPct val="100000"/>
            </a:lnSpc>
          </a:pPr>
          <a:r>
            <a:rPr lang="en-US" b="1" dirty="0"/>
            <a:t>Plot interpretation: </a:t>
          </a:r>
          <a:r>
            <a:rPr lang="en-US" dirty="0"/>
            <a:t>The plot shows how close the predicted unemployment rate is to the actual rates. Points close to the red line make for better predictions.</a:t>
          </a:r>
        </a:p>
      </dgm:t>
    </dgm:pt>
    <dgm:pt modelId="{0137F95E-63A0-4B76-A241-53FAF43B72D3}" type="parTrans" cxnId="{9A574AA3-E178-4EA8-9729-10DE51154CB9}">
      <dgm:prSet/>
      <dgm:spPr/>
      <dgm:t>
        <a:bodyPr/>
        <a:lstStyle/>
        <a:p>
          <a:endParaRPr lang="en-US"/>
        </a:p>
      </dgm:t>
    </dgm:pt>
    <dgm:pt modelId="{C6D48F2E-471F-40F7-AC9C-AC0911074D1D}" type="sibTrans" cxnId="{9A574AA3-E178-4EA8-9729-10DE51154CB9}">
      <dgm:prSet/>
      <dgm:spPr/>
      <dgm:t>
        <a:bodyPr/>
        <a:lstStyle/>
        <a:p>
          <a:endParaRPr lang="en-US"/>
        </a:p>
      </dgm:t>
    </dgm:pt>
    <dgm:pt modelId="{B5451B14-B059-49AF-8C91-04686A469262}" type="pres">
      <dgm:prSet presAssocID="{49FEB41F-F2CE-49F6-B253-2EC4BCCFE266}" presName="root" presStyleCnt="0">
        <dgm:presLayoutVars>
          <dgm:dir/>
          <dgm:resizeHandles val="exact"/>
        </dgm:presLayoutVars>
      </dgm:prSet>
      <dgm:spPr/>
    </dgm:pt>
    <dgm:pt modelId="{166192B9-B827-4982-B0EF-4EDDDC97351A}" type="pres">
      <dgm:prSet presAssocID="{5146794A-C641-457B-AE0D-6B08628B4751}" presName="compNode" presStyleCnt="0"/>
      <dgm:spPr/>
    </dgm:pt>
    <dgm:pt modelId="{8A5FE09E-A377-4E05-A2EE-A5222E32601D}" type="pres">
      <dgm:prSet presAssocID="{5146794A-C641-457B-AE0D-6B08628B4751}" presName="bgRect" presStyleLbl="bgShp" presStyleIdx="0" presStyleCnt="5"/>
      <dgm:spPr/>
    </dgm:pt>
    <dgm:pt modelId="{6033BC7E-DCA4-4E25-B9B3-A403DFDCF5C6}" type="pres">
      <dgm:prSet presAssocID="{5146794A-C641-457B-AE0D-6B08628B475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Downward Trend"/>
        </a:ext>
      </dgm:extLst>
    </dgm:pt>
    <dgm:pt modelId="{82EC0C82-72AC-42B2-8D8B-CCCCE688AF9B}" type="pres">
      <dgm:prSet presAssocID="{5146794A-C641-457B-AE0D-6B08628B4751}" presName="spaceRect" presStyleCnt="0"/>
      <dgm:spPr/>
    </dgm:pt>
    <dgm:pt modelId="{D8C6E973-EF44-4B15-BED0-6859D3A8CE9A}" type="pres">
      <dgm:prSet presAssocID="{5146794A-C641-457B-AE0D-6B08628B4751}" presName="parTx" presStyleLbl="revTx" presStyleIdx="0" presStyleCnt="5">
        <dgm:presLayoutVars>
          <dgm:chMax val="0"/>
          <dgm:chPref val="0"/>
        </dgm:presLayoutVars>
      </dgm:prSet>
      <dgm:spPr/>
    </dgm:pt>
    <dgm:pt modelId="{35C4831E-84E7-45AC-88F6-4E938E6CE9C6}" type="pres">
      <dgm:prSet presAssocID="{333889F3-190E-4EE2-B982-8CCC30F0D7B4}" presName="sibTrans" presStyleCnt="0"/>
      <dgm:spPr/>
    </dgm:pt>
    <dgm:pt modelId="{65C1CF72-CB9F-415C-8492-09B2658921D8}" type="pres">
      <dgm:prSet presAssocID="{13568763-14DE-45ED-875F-87FEFCC4E521}" presName="compNode" presStyleCnt="0"/>
      <dgm:spPr/>
    </dgm:pt>
    <dgm:pt modelId="{80D57173-49DA-4C72-B682-46874BE851DE}" type="pres">
      <dgm:prSet presAssocID="{13568763-14DE-45ED-875F-87FEFCC4E521}" presName="bgRect" presStyleLbl="bgShp" presStyleIdx="1" presStyleCnt="5"/>
      <dgm:spPr/>
    </dgm:pt>
    <dgm:pt modelId="{566F39F3-212C-463A-B99A-01957777C8CD}" type="pres">
      <dgm:prSet presAssocID="{13568763-14DE-45ED-875F-87FEFCC4E52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nching Diagram"/>
        </a:ext>
      </dgm:extLst>
    </dgm:pt>
    <dgm:pt modelId="{E033116F-6194-470B-AC6A-024460ED5820}" type="pres">
      <dgm:prSet presAssocID="{13568763-14DE-45ED-875F-87FEFCC4E521}" presName="spaceRect" presStyleCnt="0"/>
      <dgm:spPr/>
    </dgm:pt>
    <dgm:pt modelId="{08F28BAB-33E3-4E23-A4C3-F7C7D2FACBB8}" type="pres">
      <dgm:prSet presAssocID="{13568763-14DE-45ED-875F-87FEFCC4E521}" presName="parTx" presStyleLbl="revTx" presStyleIdx="1" presStyleCnt="5">
        <dgm:presLayoutVars>
          <dgm:chMax val="0"/>
          <dgm:chPref val="0"/>
        </dgm:presLayoutVars>
      </dgm:prSet>
      <dgm:spPr/>
    </dgm:pt>
    <dgm:pt modelId="{70DF9488-1A12-4B74-A28E-C0BC8513B982}" type="pres">
      <dgm:prSet presAssocID="{9B544AD9-5199-413F-980D-164B720F605C}" presName="sibTrans" presStyleCnt="0"/>
      <dgm:spPr/>
    </dgm:pt>
    <dgm:pt modelId="{2D37077B-44AB-44E4-9A2E-A80CF46D0EE8}" type="pres">
      <dgm:prSet presAssocID="{C50AF6A2-ECA7-4558-B8B3-A4526CE6BBA7}" presName="compNode" presStyleCnt="0"/>
      <dgm:spPr/>
    </dgm:pt>
    <dgm:pt modelId="{6BD4C31C-8D21-42AA-8DCB-A53278077532}" type="pres">
      <dgm:prSet presAssocID="{C50AF6A2-ECA7-4558-B8B3-A4526CE6BBA7}" presName="bgRect" presStyleLbl="bgShp" presStyleIdx="2" presStyleCnt="5"/>
      <dgm:spPr/>
    </dgm:pt>
    <dgm:pt modelId="{56F1398A-EE93-431B-BD28-B7551B05B66A}" type="pres">
      <dgm:prSet presAssocID="{C50AF6A2-ECA7-4558-B8B3-A4526CE6BBA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3615D31F-D01E-41CB-9908-946416A21E49}" type="pres">
      <dgm:prSet presAssocID="{C50AF6A2-ECA7-4558-B8B3-A4526CE6BBA7}" presName="spaceRect" presStyleCnt="0"/>
      <dgm:spPr/>
    </dgm:pt>
    <dgm:pt modelId="{B3A52A0E-A812-4260-951C-8FFC52A92A3F}" type="pres">
      <dgm:prSet presAssocID="{C50AF6A2-ECA7-4558-B8B3-A4526CE6BBA7}" presName="parTx" presStyleLbl="revTx" presStyleIdx="2" presStyleCnt="5">
        <dgm:presLayoutVars>
          <dgm:chMax val="0"/>
          <dgm:chPref val="0"/>
        </dgm:presLayoutVars>
      </dgm:prSet>
      <dgm:spPr/>
    </dgm:pt>
    <dgm:pt modelId="{9D93629B-2D6E-4A5E-A22E-F48CA3A60313}" type="pres">
      <dgm:prSet presAssocID="{A41B983E-6FF7-4CE3-BAB2-B6E52A3352B9}" presName="sibTrans" presStyleCnt="0"/>
      <dgm:spPr/>
    </dgm:pt>
    <dgm:pt modelId="{5C153B56-9487-4419-A26B-4252EE2149BB}" type="pres">
      <dgm:prSet presAssocID="{A8EC0FC6-25A9-4ADD-9B34-7129BA5178A4}" presName="compNode" presStyleCnt="0"/>
      <dgm:spPr/>
    </dgm:pt>
    <dgm:pt modelId="{9FDFF5E8-C4E5-4566-B499-4CF38A6BD580}" type="pres">
      <dgm:prSet presAssocID="{A8EC0FC6-25A9-4ADD-9B34-7129BA5178A4}" presName="bgRect" presStyleLbl="bgShp" presStyleIdx="3" presStyleCnt="5"/>
      <dgm:spPr/>
    </dgm:pt>
    <dgm:pt modelId="{EC7BAA02-9DCB-49A7-A126-75EF37D40245}" type="pres">
      <dgm:prSet presAssocID="{A8EC0FC6-25A9-4ADD-9B34-7129BA5178A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erson with Cane"/>
        </a:ext>
      </dgm:extLst>
    </dgm:pt>
    <dgm:pt modelId="{308B70BC-382E-4766-9C51-55B8D92447C9}" type="pres">
      <dgm:prSet presAssocID="{A8EC0FC6-25A9-4ADD-9B34-7129BA5178A4}" presName="spaceRect" presStyleCnt="0"/>
      <dgm:spPr/>
    </dgm:pt>
    <dgm:pt modelId="{80585B8B-547F-4484-B05E-2D712B750B8D}" type="pres">
      <dgm:prSet presAssocID="{A8EC0FC6-25A9-4ADD-9B34-7129BA5178A4}" presName="parTx" presStyleLbl="revTx" presStyleIdx="3" presStyleCnt="5">
        <dgm:presLayoutVars>
          <dgm:chMax val="0"/>
          <dgm:chPref val="0"/>
        </dgm:presLayoutVars>
      </dgm:prSet>
      <dgm:spPr/>
    </dgm:pt>
    <dgm:pt modelId="{4731353D-5C5B-4CC4-BBF1-5F5A8EE20401}" type="pres">
      <dgm:prSet presAssocID="{9393FBC4-7908-41A0-924D-C93EA85919C6}" presName="sibTrans" presStyleCnt="0"/>
      <dgm:spPr/>
    </dgm:pt>
    <dgm:pt modelId="{42EEF035-3362-4466-ACD9-87E0370C060A}" type="pres">
      <dgm:prSet presAssocID="{625F058D-3892-42EF-93EC-1EC6735AF8EE}" presName="compNode" presStyleCnt="0"/>
      <dgm:spPr/>
    </dgm:pt>
    <dgm:pt modelId="{FC880FA2-1E16-4A12-8BB0-E41286E4E223}" type="pres">
      <dgm:prSet presAssocID="{625F058D-3892-42EF-93EC-1EC6735AF8EE}" presName="bgRect" presStyleLbl="bgShp" presStyleIdx="4" presStyleCnt="5"/>
      <dgm:spPr/>
    </dgm:pt>
    <dgm:pt modelId="{849FD671-D7EA-4E3A-AD2E-899AB245ECB7}" type="pres">
      <dgm:prSet presAssocID="{625F058D-3892-42EF-93EC-1EC6735AF8E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Graph with Upward Trend"/>
        </a:ext>
      </dgm:extLst>
    </dgm:pt>
    <dgm:pt modelId="{3C38813D-F02E-42E4-9089-F95C3CFF15DD}" type="pres">
      <dgm:prSet presAssocID="{625F058D-3892-42EF-93EC-1EC6735AF8EE}" presName="spaceRect" presStyleCnt="0"/>
      <dgm:spPr/>
    </dgm:pt>
    <dgm:pt modelId="{6A41DBF0-403B-4C17-882D-8E931684089A}" type="pres">
      <dgm:prSet presAssocID="{625F058D-3892-42EF-93EC-1EC6735AF8EE}" presName="parTx" presStyleLbl="revTx" presStyleIdx="4" presStyleCnt="5">
        <dgm:presLayoutVars>
          <dgm:chMax val="0"/>
          <dgm:chPref val="0"/>
        </dgm:presLayoutVars>
      </dgm:prSet>
      <dgm:spPr/>
    </dgm:pt>
  </dgm:ptLst>
  <dgm:cxnLst>
    <dgm:cxn modelId="{D29E2616-09E9-4600-AFD4-DC825F23358C}" srcId="{49FEB41F-F2CE-49F6-B253-2EC4BCCFE266}" destId="{13568763-14DE-45ED-875F-87FEFCC4E521}" srcOrd="1" destOrd="0" parTransId="{2CA0CBC4-76F9-4BC2-BAD3-90F5552A9BF5}" sibTransId="{9B544AD9-5199-413F-980D-164B720F605C}"/>
    <dgm:cxn modelId="{C2429932-2121-492B-95B6-E7FA1387CD45}" type="presOf" srcId="{A8EC0FC6-25A9-4ADD-9B34-7129BA5178A4}" destId="{80585B8B-547F-4484-B05E-2D712B750B8D}" srcOrd="0" destOrd="0" presId="urn:microsoft.com/office/officeart/2018/2/layout/IconVerticalSolidList"/>
    <dgm:cxn modelId="{299F4C3E-351B-43C6-A835-E65FA2496DE7}" type="presOf" srcId="{49FEB41F-F2CE-49F6-B253-2EC4BCCFE266}" destId="{B5451B14-B059-49AF-8C91-04686A469262}" srcOrd="0" destOrd="0" presId="urn:microsoft.com/office/officeart/2018/2/layout/IconVerticalSolidList"/>
    <dgm:cxn modelId="{E4DB6049-83E1-499B-8E39-2E1AC5ED08E7}" type="presOf" srcId="{5146794A-C641-457B-AE0D-6B08628B4751}" destId="{D8C6E973-EF44-4B15-BED0-6859D3A8CE9A}" srcOrd="0" destOrd="0" presId="urn:microsoft.com/office/officeart/2018/2/layout/IconVerticalSolidList"/>
    <dgm:cxn modelId="{BB4D6C4C-86F9-4502-BB63-E5B3B0F6B275}" type="presOf" srcId="{625F058D-3892-42EF-93EC-1EC6735AF8EE}" destId="{6A41DBF0-403B-4C17-882D-8E931684089A}" srcOrd="0" destOrd="0" presId="urn:microsoft.com/office/officeart/2018/2/layout/IconVerticalSolidList"/>
    <dgm:cxn modelId="{DFD81A4D-7439-4CDF-B18E-58864B419187}" srcId="{49FEB41F-F2CE-49F6-B253-2EC4BCCFE266}" destId="{5146794A-C641-457B-AE0D-6B08628B4751}" srcOrd="0" destOrd="0" parTransId="{FE2EAAAB-8699-4D10-8FC9-843AD591F906}" sibTransId="{333889F3-190E-4EE2-B982-8CCC30F0D7B4}"/>
    <dgm:cxn modelId="{C0F2595A-82A2-4A76-A3D7-3D828947F326}" srcId="{49FEB41F-F2CE-49F6-B253-2EC4BCCFE266}" destId="{C50AF6A2-ECA7-4558-B8B3-A4526CE6BBA7}" srcOrd="2" destOrd="0" parTransId="{228A5FC5-65BB-4095-8337-9241B916BDEC}" sibTransId="{A41B983E-6FF7-4CE3-BAB2-B6E52A3352B9}"/>
    <dgm:cxn modelId="{32870C8E-B1EB-4E4E-B1B6-5419E3486FBD}" type="presOf" srcId="{C50AF6A2-ECA7-4558-B8B3-A4526CE6BBA7}" destId="{B3A52A0E-A812-4260-951C-8FFC52A92A3F}" srcOrd="0" destOrd="0" presId="urn:microsoft.com/office/officeart/2018/2/layout/IconVerticalSolidList"/>
    <dgm:cxn modelId="{86400298-2A64-487A-B510-90D1842D5A2C}" type="presOf" srcId="{13568763-14DE-45ED-875F-87FEFCC4E521}" destId="{08F28BAB-33E3-4E23-A4C3-F7C7D2FACBB8}" srcOrd="0" destOrd="0" presId="urn:microsoft.com/office/officeart/2018/2/layout/IconVerticalSolidList"/>
    <dgm:cxn modelId="{87CDE1A0-C73A-4299-88B9-79E5F2958FB4}" srcId="{49FEB41F-F2CE-49F6-B253-2EC4BCCFE266}" destId="{A8EC0FC6-25A9-4ADD-9B34-7129BA5178A4}" srcOrd="3" destOrd="0" parTransId="{202E2291-6592-4AD1-9C86-9AEA09FEC607}" sibTransId="{9393FBC4-7908-41A0-924D-C93EA85919C6}"/>
    <dgm:cxn modelId="{9A574AA3-E178-4EA8-9729-10DE51154CB9}" srcId="{49FEB41F-F2CE-49F6-B253-2EC4BCCFE266}" destId="{625F058D-3892-42EF-93EC-1EC6735AF8EE}" srcOrd="4" destOrd="0" parTransId="{0137F95E-63A0-4B76-A241-53FAF43B72D3}" sibTransId="{C6D48F2E-471F-40F7-AC9C-AC0911074D1D}"/>
    <dgm:cxn modelId="{81DEF25C-F1B4-438B-8622-70FEC8D5D447}" type="presParOf" srcId="{B5451B14-B059-49AF-8C91-04686A469262}" destId="{166192B9-B827-4982-B0EF-4EDDDC97351A}" srcOrd="0" destOrd="0" presId="urn:microsoft.com/office/officeart/2018/2/layout/IconVerticalSolidList"/>
    <dgm:cxn modelId="{C81ADE91-D64F-42AF-A417-B05C48FD3E99}" type="presParOf" srcId="{166192B9-B827-4982-B0EF-4EDDDC97351A}" destId="{8A5FE09E-A377-4E05-A2EE-A5222E32601D}" srcOrd="0" destOrd="0" presId="urn:microsoft.com/office/officeart/2018/2/layout/IconVerticalSolidList"/>
    <dgm:cxn modelId="{8FFD8803-FAC1-4617-BCBE-2DA06244AFB0}" type="presParOf" srcId="{166192B9-B827-4982-B0EF-4EDDDC97351A}" destId="{6033BC7E-DCA4-4E25-B9B3-A403DFDCF5C6}" srcOrd="1" destOrd="0" presId="urn:microsoft.com/office/officeart/2018/2/layout/IconVerticalSolidList"/>
    <dgm:cxn modelId="{9B035B40-623E-48F0-8C2F-AB8BA315D6F9}" type="presParOf" srcId="{166192B9-B827-4982-B0EF-4EDDDC97351A}" destId="{82EC0C82-72AC-42B2-8D8B-CCCCE688AF9B}" srcOrd="2" destOrd="0" presId="urn:microsoft.com/office/officeart/2018/2/layout/IconVerticalSolidList"/>
    <dgm:cxn modelId="{D48CAEEA-4657-4760-93B9-BF66638D3EC7}" type="presParOf" srcId="{166192B9-B827-4982-B0EF-4EDDDC97351A}" destId="{D8C6E973-EF44-4B15-BED0-6859D3A8CE9A}" srcOrd="3" destOrd="0" presId="urn:microsoft.com/office/officeart/2018/2/layout/IconVerticalSolidList"/>
    <dgm:cxn modelId="{3A56A7FC-02E4-4936-A741-6DF453FD9B2F}" type="presParOf" srcId="{B5451B14-B059-49AF-8C91-04686A469262}" destId="{35C4831E-84E7-45AC-88F6-4E938E6CE9C6}" srcOrd="1" destOrd="0" presId="urn:microsoft.com/office/officeart/2018/2/layout/IconVerticalSolidList"/>
    <dgm:cxn modelId="{1E033A6D-BEF9-430C-BD13-8CD5A83761EA}" type="presParOf" srcId="{B5451B14-B059-49AF-8C91-04686A469262}" destId="{65C1CF72-CB9F-415C-8492-09B2658921D8}" srcOrd="2" destOrd="0" presId="urn:microsoft.com/office/officeart/2018/2/layout/IconVerticalSolidList"/>
    <dgm:cxn modelId="{A130C7E6-FF62-4B7C-BB35-592DB66113AD}" type="presParOf" srcId="{65C1CF72-CB9F-415C-8492-09B2658921D8}" destId="{80D57173-49DA-4C72-B682-46874BE851DE}" srcOrd="0" destOrd="0" presId="urn:microsoft.com/office/officeart/2018/2/layout/IconVerticalSolidList"/>
    <dgm:cxn modelId="{70D3892F-95B9-4DE0-939A-A3C236574123}" type="presParOf" srcId="{65C1CF72-CB9F-415C-8492-09B2658921D8}" destId="{566F39F3-212C-463A-B99A-01957777C8CD}" srcOrd="1" destOrd="0" presId="urn:microsoft.com/office/officeart/2018/2/layout/IconVerticalSolidList"/>
    <dgm:cxn modelId="{C635541F-1DE9-4718-82E1-F910F28C4792}" type="presParOf" srcId="{65C1CF72-CB9F-415C-8492-09B2658921D8}" destId="{E033116F-6194-470B-AC6A-024460ED5820}" srcOrd="2" destOrd="0" presId="urn:microsoft.com/office/officeart/2018/2/layout/IconVerticalSolidList"/>
    <dgm:cxn modelId="{C09C3B69-B433-4858-AA6C-C4A0B645DF3C}" type="presParOf" srcId="{65C1CF72-CB9F-415C-8492-09B2658921D8}" destId="{08F28BAB-33E3-4E23-A4C3-F7C7D2FACBB8}" srcOrd="3" destOrd="0" presId="urn:microsoft.com/office/officeart/2018/2/layout/IconVerticalSolidList"/>
    <dgm:cxn modelId="{E5D2327A-3A97-440C-BF01-B0335C18D90E}" type="presParOf" srcId="{B5451B14-B059-49AF-8C91-04686A469262}" destId="{70DF9488-1A12-4B74-A28E-C0BC8513B982}" srcOrd="3" destOrd="0" presId="urn:microsoft.com/office/officeart/2018/2/layout/IconVerticalSolidList"/>
    <dgm:cxn modelId="{97A6B902-22DA-4497-8F9D-1AF22B5AECC8}" type="presParOf" srcId="{B5451B14-B059-49AF-8C91-04686A469262}" destId="{2D37077B-44AB-44E4-9A2E-A80CF46D0EE8}" srcOrd="4" destOrd="0" presId="urn:microsoft.com/office/officeart/2018/2/layout/IconVerticalSolidList"/>
    <dgm:cxn modelId="{931B8C13-9F1E-47B0-BD9B-BF2B0B20CA71}" type="presParOf" srcId="{2D37077B-44AB-44E4-9A2E-A80CF46D0EE8}" destId="{6BD4C31C-8D21-42AA-8DCB-A53278077532}" srcOrd="0" destOrd="0" presId="urn:microsoft.com/office/officeart/2018/2/layout/IconVerticalSolidList"/>
    <dgm:cxn modelId="{19452B58-F880-4494-A514-B3803B933EEA}" type="presParOf" srcId="{2D37077B-44AB-44E4-9A2E-A80CF46D0EE8}" destId="{56F1398A-EE93-431B-BD28-B7551B05B66A}" srcOrd="1" destOrd="0" presId="urn:microsoft.com/office/officeart/2018/2/layout/IconVerticalSolidList"/>
    <dgm:cxn modelId="{1F83F05C-E26C-4D5E-9488-F3104B1002D3}" type="presParOf" srcId="{2D37077B-44AB-44E4-9A2E-A80CF46D0EE8}" destId="{3615D31F-D01E-41CB-9908-946416A21E49}" srcOrd="2" destOrd="0" presId="urn:microsoft.com/office/officeart/2018/2/layout/IconVerticalSolidList"/>
    <dgm:cxn modelId="{D63981D5-6730-4F02-9789-699815AA7883}" type="presParOf" srcId="{2D37077B-44AB-44E4-9A2E-A80CF46D0EE8}" destId="{B3A52A0E-A812-4260-951C-8FFC52A92A3F}" srcOrd="3" destOrd="0" presId="urn:microsoft.com/office/officeart/2018/2/layout/IconVerticalSolidList"/>
    <dgm:cxn modelId="{25F08049-2BEA-4014-AC85-1AEE055F4DEC}" type="presParOf" srcId="{B5451B14-B059-49AF-8C91-04686A469262}" destId="{9D93629B-2D6E-4A5E-A22E-F48CA3A60313}" srcOrd="5" destOrd="0" presId="urn:microsoft.com/office/officeart/2018/2/layout/IconVerticalSolidList"/>
    <dgm:cxn modelId="{C11D141A-E399-4FFA-BF73-044F0D39C1C9}" type="presParOf" srcId="{B5451B14-B059-49AF-8C91-04686A469262}" destId="{5C153B56-9487-4419-A26B-4252EE2149BB}" srcOrd="6" destOrd="0" presId="urn:microsoft.com/office/officeart/2018/2/layout/IconVerticalSolidList"/>
    <dgm:cxn modelId="{8F1DAF32-DFC9-4C26-A1A7-2F63C0883A4A}" type="presParOf" srcId="{5C153B56-9487-4419-A26B-4252EE2149BB}" destId="{9FDFF5E8-C4E5-4566-B499-4CF38A6BD580}" srcOrd="0" destOrd="0" presId="urn:microsoft.com/office/officeart/2018/2/layout/IconVerticalSolidList"/>
    <dgm:cxn modelId="{28AE936B-2E1B-480E-8B66-F47776A11B9A}" type="presParOf" srcId="{5C153B56-9487-4419-A26B-4252EE2149BB}" destId="{EC7BAA02-9DCB-49A7-A126-75EF37D40245}" srcOrd="1" destOrd="0" presId="urn:microsoft.com/office/officeart/2018/2/layout/IconVerticalSolidList"/>
    <dgm:cxn modelId="{F4BA61DC-7F1F-454C-9E22-6B2CCE8E6A97}" type="presParOf" srcId="{5C153B56-9487-4419-A26B-4252EE2149BB}" destId="{308B70BC-382E-4766-9C51-55B8D92447C9}" srcOrd="2" destOrd="0" presId="urn:microsoft.com/office/officeart/2018/2/layout/IconVerticalSolidList"/>
    <dgm:cxn modelId="{DDAAEC12-7385-4AFE-87BD-41775C7DB2B3}" type="presParOf" srcId="{5C153B56-9487-4419-A26B-4252EE2149BB}" destId="{80585B8B-547F-4484-B05E-2D712B750B8D}" srcOrd="3" destOrd="0" presId="urn:microsoft.com/office/officeart/2018/2/layout/IconVerticalSolidList"/>
    <dgm:cxn modelId="{5B50B181-CEA7-4B9C-8AC9-4539EEFF4579}" type="presParOf" srcId="{B5451B14-B059-49AF-8C91-04686A469262}" destId="{4731353D-5C5B-4CC4-BBF1-5F5A8EE20401}" srcOrd="7" destOrd="0" presId="urn:microsoft.com/office/officeart/2018/2/layout/IconVerticalSolidList"/>
    <dgm:cxn modelId="{AAD6AF6E-F3BE-4A33-A0B9-5BEA8913DA1A}" type="presParOf" srcId="{B5451B14-B059-49AF-8C91-04686A469262}" destId="{42EEF035-3362-4466-ACD9-87E0370C060A}" srcOrd="8" destOrd="0" presId="urn:microsoft.com/office/officeart/2018/2/layout/IconVerticalSolidList"/>
    <dgm:cxn modelId="{75BA5AA5-42D0-408A-B904-7BB0AE23C69C}" type="presParOf" srcId="{42EEF035-3362-4466-ACD9-87E0370C060A}" destId="{FC880FA2-1E16-4A12-8BB0-E41286E4E223}" srcOrd="0" destOrd="0" presId="urn:microsoft.com/office/officeart/2018/2/layout/IconVerticalSolidList"/>
    <dgm:cxn modelId="{09843FFF-6DF6-4373-A4A3-231795DAC32A}" type="presParOf" srcId="{42EEF035-3362-4466-ACD9-87E0370C060A}" destId="{849FD671-D7EA-4E3A-AD2E-899AB245ECB7}" srcOrd="1" destOrd="0" presId="urn:microsoft.com/office/officeart/2018/2/layout/IconVerticalSolidList"/>
    <dgm:cxn modelId="{93652A1D-28DF-4232-AC26-2CA5BA1991F0}" type="presParOf" srcId="{42EEF035-3362-4466-ACD9-87E0370C060A}" destId="{3C38813D-F02E-42E4-9089-F95C3CFF15DD}" srcOrd="2" destOrd="0" presId="urn:microsoft.com/office/officeart/2018/2/layout/IconVerticalSolidList"/>
    <dgm:cxn modelId="{31D938FB-7DC4-435D-AE64-AEB99F6EDD9E}" type="presParOf" srcId="{42EEF035-3362-4466-ACD9-87E0370C060A}" destId="{6A41DBF0-403B-4C17-882D-8E93168408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1C19758-7323-428E-A4EF-8D92EF21CE8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C55EB36-97C8-4573-AB8D-54CCD96E4D34}">
      <dgm:prSet/>
      <dgm:spPr/>
      <dgm:t>
        <a:bodyPr/>
        <a:lstStyle/>
        <a:p>
          <a:pPr>
            <a:lnSpc>
              <a:spcPct val="100000"/>
            </a:lnSpc>
          </a:pPr>
          <a:r>
            <a:rPr lang="en-US" b="1"/>
            <a:t>Unemployment rate vs HPI: </a:t>
          </a:r>
          <a:r>
            <a:rPr lang="en-US"/>
            <a:t>The unemployment rate and house prices are negatively correlated, meaning higher unemployment leads to lower house prices. </a:t>
          </a:r>
        </a:p>
      </dgm:t>
    </dgm:pt>
    <dgm:pt modelId="{CE1E4C8A-D3C8-4D5F-A6D9-E730D958850C}" type="parTrans" cxnId="{05EFF895-2A9C-4AAF-83EE-74B18B842CD4}">
      <dgm:prSet/>
      <dgm:spPr/>
      <dgm:t>
        <a:bodyPr/>
        <a:lstStyle/>
        <a:p>
          <a:endParaRPr lang="en-US"/>
        </a:p>
      </dgm:t>
    </dgm:pt>
    <dgm:pt modelId="{C29A0B5A-FAEC-4E06-AA23-AA66256A152D}" type="sibTrans" cxnId="{05EFF895-2A9C-4AAF-83EE-74B18B842CD4}">
      <dgm:prSet/>
      <dgm:spPr/>
      <dgm:t>
        <a:bodyPr/>
        <a:lstStyle/>
        <a:p>
          <a:endParaRPr lang="en-US"/>
        </a:p>
      </dgm:t>
    </dgm:pt>
    <dgm:pt modelId="{64788B8B-2613-49F3-9DB0-6098601423F4}">
      <dgm:prSet/>
      <dgm:spPr/>
      <dgm:t>
        <a:bodyPr/>
        <a:lstStyle/>
        <a:p>
          <a:pPr>
            <a:lnSpc>
              <a:spcPct val="100000"/>
            </a:lnSpc>
          </a:pPr>
          <a:r>
            <a:rPr lang="en-US" b="1"/>
            <a:t>Immigration number vs HPI: </a:t>
          </a:r>
          <a:r>
            <a:rPr lang="en-US"/>
            <a:t>Similarly, there is a slight negative correlation between immigration numbers and house prices, suggesting that increased immigration doesn't necessarily mean higher house prices due to other economic factors.</a:t>
          </a:r>
        </a:p>
      </dgm:t>
    </dgm:pt>
    <dgm:pt modelId="{C9A39A5D-0895-4A8A-A3A9-25342C2D1FAF}" type="parTrans" cxnId="{C4D60D69-697D-47B5-B8CF-626C60260875}">
      <dgm:prSet/>
      <dgm:spPr/>
      <dgm:t>
        <a:bodyPr/>
        <a:lstStyle/>
        <a:p>
          <a:endParaRPr lang="en-US"/>
        </a:p>
      </dgm:t>
    </dgm:pt>
    <dgm:pt modelId="{62631F5B-27B9-4166-837A-4F4DAFBF0731}" type="sibTrans" cxnId="{C4D60D69-697D-47B5-B8CF-626C60260875}">
      <dgm:prSet/>
      <dgm:spPr/>
      <dgm:t>
        <a:bodyPr/>
        <a:lstStyle/>
        <a:p>
          <a:endParaRPr lang="en-US"/>
        </a:p>
      </dgm:t>
    </dgm:pt>
    <dgm:pt modelId="{99A755E4-2095-4E5D-B7E5-60FCE8FE65AB}" type="pres">
      <dgm:prSet presAssocID="{F1C19758-7323-428E-A4EF-8D92EF21CE8E}" presName="root" presStyleCnt="0">
        <dgm:presLayoutVars>
          <dgm:dir/>
          <dgm:resizeHandles val="exact"/>
        </dgm:presLayoutVars>
      </dgm:prSet>
      <dgm:spPr/>
    </dgm:pt>
    <dgm:pt modelId="{90DEC854-69FB-4CE0-9588-1602ACB4E40B}" type="pres">
      <dgm:prSet presAssocID="{5C55EB36-97C8-4573-AB8D-54CCD96E4D34}" presName="compNode" presStyleCnt="0"/>
      <dgm:spPr/>
    </dgm:pt>
    <dgm:pt modelId="{C2C8DB1E-507A-487A-960F-F4C98653B5EF}" type="pres">
      <dgm:prSet presAssocID="{5C55EB36-97C8-4573-AB8D-54CCD96E4D34}" presName="bgRect" presStyleLbl="bgShp" presStyleIdx="0" presStyleCnt="2"/>
      <dgm:spPr/>
    </dgm:pt>
    <dgm:pt modelId="{D2DB6883-AACA-459F-80B1-31A33C54BD89}" type="pres">
      <dgm:prSet presAssocID="{5C55EB36-97C8-4573-AB8D-54CCD96E4D3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C9BF358C-4F07-49B7-87D0-E19D65F0719F}" type="pres">
      <dgm:prSet presAssocID="{5C55EB36-97C8-4573-AB8D-54CCD96E4D34}" presName="spaceRect" presStyleCnt="0"/>
      <dgm:spPr/>
    </dgm:pt>
    <dgm:pt modelId="{D812A26A-7E63-45F6-B773-7CF39357DEC9}" type="pres">
      <dgm:prSet presAssocID="{5C55EB36-97C8-4573-AB8D-54CCD96E4D34}" presName="parTx" presStyleLbl="revTx" presStyleIdx="0" presStyleCnt="2">
        <dgm:presLayoutVars>
          <dgm:chMax val="0"/>
          <dgm:chPref val="0"/>
        </dgm:presLayoutVars>
      </dgm:prSet>
      <dgm:spPr/>
    </dgm:pt>
    <dgm:pt modelId="{5BD1A5B0-BD37-48C5-AA38-0E23FBC1D4D4}" type="pres">
      <dgm:prSet presAssocID="{C29A0B5A-FAEC-4E06-AA23-AA66256A152D}" presName="sibTrans" presStyleCnt="0"/>
      <dgm:spPr/>
    </dgm:pt>
    <dgm:pt modelId="{A136EDF7-A242-4CBC-9BEE-ADFD909FFCDC}" type="pres">
      <dgm:prSet presAssocID="{64788B8B-2613-49F3-9DB0-6098601423F4}" presName="compNode" presStyleCnt="0"/>
      <dgm:spPr/>
    </dgm:pt>
    <dgm:pt modelId="{625060EF-B178-4541-9BCD-16BB9D6F8658}" type="pres">
      <dgm:prSet presAssocID="{64788B8B-2613-49F3-9DB0-6098601423F4}" presName="bgRect" presStyleLbl="bgShp" presStyleIdx="1" presStyleCnt="2"/>
      <dgm:spPr/>
    </dgm:pt>
    <dgm:pt modelId="{FFC45B5A-FDCF-46DC-9062-CD2EEB4E0CC1}" type="pres">
      <dgm:prSet presAssocID="{64788B8B-2613-49F3-9DB0-6098601423F4}"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heckmark"/>
        </a:ext>
      </dgm:extLst>
    </dgm:pt>
    <dgm:pt modelId="{EF5E47C5-55EB-4CB0-A243-D8ACE9944C47}" type="pres">
      <dgm:prSet presAssocID="{64788B8B-2613-49F3-9DB0-6098601423F4}" presName="spaceRect" presStyleCnt="0"/>
      <dgm:spPr/>
    </dgm:pt>
    <dgm:pt modelId="{63949C90-48CE-4C78-B5DF-C6C1CDA0BF3A}" type="pres">
      <dgm:prSet presAssocID="{64788B8B-2613-49F3-9DB0-6098601423F4}" presName="parTx" presStyleLbl="revTx" presStyleIdx="1" presStyleCnt="2">
        <dgm:presLayoutVars>
          <dgm:chMax val="0"/>
          <dgm:chPref val="0"/>
        </dgm:presLayoutVars>
      </dgm:prSet>
      <dgm:spPr/>
    </dgm:pt>
  </dgm:ptLst>
  <dgm:cxnLst>
    <dgm:cxn modelId="{C4D60D69-697D-47B5-B8CF-626C60260875}" srcId="{F1C19758-7323-428E-A4EF-8D92EF21CE8E}" destId="{64788B8B-2613-49F3-9DB0-6098601423F4}" srcOrd="1" destOrd="0" parTransId="{C9A39A5D-0895-4A8A-A3A9-25342C2D1FAF}" sibTransId="{62631F5B-27B9-4166-837A-4F4DAFBF0731}"/>
    <dgm:cxn modelId="{61F0AA6A-499E-41E3-B564-E1CE81249485}" type="presOf" srcId="{F1C19758-7323-428E-A4EF-8D92EF21CE8E}" destId="{99A755E4-2095-4E5D-B7E5-60FCE8FE65AB}" srcOrd="0" destOrd="0" presId="urn:microsoft.com/office/officeart/2018/2/layout/IconVerticalSolidList"/>
    <dgm:cxn modelId="{F8FD6E75-D116-4D79-B149-35A273509156}" type="presOf" srcId="{5C55EB36-97C8-4573-AB8D-54CCD96E4D34}" destId="{D812A26A-7E63-45F6-B773-7CF39357DEC9}" srcOrd="0" destOrd="0" presId="urn:microsoft.com/office/officeart/2018/2/layout/IconVerticalSolidList"/>
    <dgm:cxn modelId="{05EFF895-2A9C-4AAF-83EE-74B18B842CD4}" srcId="{F1C19758-7323-428E-A4EF-8D92EF21CE8E}" destId="{5C55EB36-97C8-4573-AB8D-54CCD96E4D34}" srcOrd="0" destOrd="0" parTransId="{CE1E4C8A-D3C8-4D5F-A6D9-E730D958850C}" sibTransId="{C29A0B5A-FAEC-4E06-AA23-AA66256A152D}"/>
    <dgm:cxn modelId="{678F10AC-F980-46BD-8D09-6420CF69B6A4}" type="presOf" srcId="{64788B8B-2613-49F3-9DB0-6098601423F4}" destId="{63949C90-48CE-4C78-B5DF-C6C1CDA0BF3A}" srcOrd="0" destOrd="0" presId="urn:microsoft.com/office/officeart/2018/2/layout/IconVerticalSolidList"/>
    <dgm:cxn modelId="{432E8414-BDA8-4423-8D46-055820BD7C0F}" type="presParOf" srcId="{99A755E4-2095-4E5D-B7E5-60FCE8FE65AB}" destId="{90DEC854-69FB-4CE0-9588-1602ACB4E40B}" srcOrd="0" destOrd="0" presId="urn:microsoft.com/office/officeart/2018/2/layout/IconVerticalSolidList"/>
    <dgm:cxn modelId="{116F08AE-B974-4045-8B47-A1BC94762C87}" type="presParOf" srcId="{90DEC854-69FB-4CE0-9588-1602ACB4E40B}" destId="{C2C8DB1E-507A-487A-960F-F4C98653B5EF}" srcOrd="0" destOrd="0" presId="urn:microsoft.com/office/officeart/2018/2/layout/IconVerticalSolidList"/>
    <dgm:cxn modelId="{32F05BD8-5CEB-447A-B631-F4A4ADA381E4}" type="presParOf" srcId="{90DEC854-69FB-4CE0-9588-1602ACB4E40B}" destId="{D2DB6883-AACA-459F-80B1-31A33C54BD89}" srcOrd="1" destOrd="0" presId="urn:microsoft.com/office/officeart/2018/2/layout/IconVerticalSolidList"/>
    <dgm:cxn modelId="{121F5508-8466-4B4F-AF67-25F41F71D220}" type="presParOf" srcId="{90DEC854-69FB-4CE0-9588-1602ACB4E40B}" destId="{C9BF358C-4F07-49B7-87D0-E19D65F0719F}" srcOrd="2" destOrd="0" presId="urn:microsoft.com/office/officeart/2018/2/layout/IconVerticalSolidList"/>
    <dgm:cxn modelId="{A64F3C13-0948-4DF7-BA45-627B7E94C803}" type="presParOf" srcId="{90DEC854-69FB-4CE0-9588-1602ACB4E40B}" destId="{D812A26A-7E63-45F6-B773-7CF39357DEC9}" srcOrd="3" destOrd="0" presId="urn:microsoft.com/office/officeart/2018/2/layout/IconVerticalSolidList"/>
    <dgm:cxn modelId="{4912D1B5-C05D-4C23-B329-9D8686EB675A}" type="presParOf" srcId="{99A755E4-2095-4E5D-B7E5-60FCE8FE65AB}" destId="{5BD1A5B0-BD37-48C5-AA38-0E23FBC1D4D4}" srcOrd="1" destOrd="0" presId="urn:microsoft.com/office/officeart/2018/2/layout/IconVerticalSolidList"/>
    <dgm:cxn modelId="{EF911266-BE81-4A3B-A654-38A378CE503E}" type="presParOf" srcId="{99A755E4-2095-4E5D-B7E5-60FCE8FE65AB}" destId="{A136EDF7-A242-4CBC-9BEE-ADFD909FFCDC}" srcOrd="2" destOrd="0" presId="urn:microsoft.com/office/officeart/2018/2/layout/IconVerticalSolidList"/>
    <dgm:cxn modelId="{DCCA1817-A754-4034-A606-89CCE4E8F672}" type="presParOf" srcId="{A136EDF7-A242-4CBC-9BEE-ADFD909FFCDC}" destId="{625060EF-B178-4541-9BCD-16BB9D6F8658}" srcOrd="0" destOrd="0" presId="urn:microsoft.com/office/officeart/2018/2/layout/IconVerticalSolidList"/>
    <dgm:cxn modelId="{D3F7A12E-C08B-4AF0-8B48-9C536116460F}" type="presParOf" srcId="{A136EDF7-A242-4CBC-9BEE-ADFD909FFCDC}" destId="{FFC45B5A-FDCF-46DC-9062-CD2EEB4E0CC1}" srcOrd="1" destOrd="0" presId="urn:microsoft.com/office/officeart/2018/2/layout/IconVerticalSolidList"/>
    <dgm:cxn modelId="{26C0BC01-1AA3-48D0-BDD6-3574942679D4}" type="presParOf" srcId="{A136EDF7-A242-4CBC-9BEE-ADFD909FFCDC}" destId="{EF5E47C5-55EB-4CB0-A243-D8ACE9944C47}" srcOrd="2" destOrd="0" presId="urn:microsoft.com/office/officeart/2018/2/layout/IconVerticalSolidList"/>
    <dgm:cxn modelId="{4FB6E335-7565-4C28-B8D8-793C6345F92A}" type="presParOf" srcId="{A136EDF7-A242-4CBC-9BEE-ADFD909FFCDC}" destId="{63949C90-48CE-4C78-B5DF-C6C1CDA0BF3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9407DE8-CE50-481D-A03B-EE08949360C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11C75D9-A7B2-4F20-A2A8-294F40F65E20}">
      <dgm:prSet/>
      <dgm:spPr/>
      <dgm:t>
        <a:bodyPr/>
        <a:lstStyle/>
        <a:p>
          <a:pPr>
            <a:lnSpc>
              <a:spcPct val="100000"/>
            </a:lnSpc>
          </a:pPr>
          <a:r>
            <a:rPr lang="en-US" b="1"/>
            <a:t>Unemployment rate: </a:t>
          </a:r>
          <a:r>
            <a:rPr lang="en-US"/>
            <a:t>Unemployment rate has increased in 2024, indicating potential economic challenges or labor market adjustments.</a:t>
          </a:r>
        </a:p>
      </dgm:t>
    </dgm:pt>
    <dgm:pt modelId="{EC24292F-20DD-4562-AB1D-418D7FB029E6}" type="parTrans" cxnId="{4B3D8E62-73C8-41FA-B19B-4AD2E4EC8010}">
      <dgm:prSet/>
      <dgm:spPr/>
      <dgm:t>
        <a:bodyPr/>
        <a:lstStyle/>
        <a:p>
          <a:endParaRPr lang="en-US"/>
        </a:p>
      </dgm:t>
    </dgm:pt>
    <dgm:pt modelId="{A7D83698-83B3-4BF4-B3D6-C30892B6C561}" type="sibTrans" cxnId="{4B3D8E62-73C8-41FA-B19B-4AD2E4EC8010}">
      <dgm:prSet/>
      <dgm:spPr/>
      <dgm:t>
        <a:bodyPr/>
        <a:lstStyle/>
        <a:p>
          <a:endParaRPr lang="en-US"/>
        </a:p>
      </dgm:t>
    </dgm:pt>
    <dgm:pt modelId="{C8074C27-1739-43FC-B05E-DA025DA7C55E}">
      <dgm:prSet/>
      <dgm:spPr/>
      <dgm:t>
        <a:bodyPr/>
        <a:lstStyle/>
        <a:p>
          <a:pPr>
            <a:lnSpc>
              <a:spcPct val="100000"/>
            </a:lnSpc>
          </a:pPr>
          <a:r>
            <a:rPr lang="en-US" b="1"/>
            <a:t>House price index (HPI): </a:t>
          </a:r>
          <a:r>
            <a:rPr lang="en-US"/>
            <a:t>House Price Index (HPI) continues to rise, but recent fluctuations may affect housing market stability and prices.</a:t>
          </a:r>
        </a:p>
      </dgm:t>
    </dgm:pt>
    <dgm:pt modelId="{D5BBC356-EE33-4176-81BE-41AAC61D0DBF}" type="parTrans" cxnId="{F8FBD3AC-375C-4CF7-AB2C-4713F74FDC18}">
      <dgm:prSet/>
      <dgm:spPr/>
      <dgm:t>
        <a:bodyPr/>
        <a:lstStyle/>
        <a:p>
          <a:endParaRPr lang="en-US"/>
        </a:p>
      </dgm:t>
    </dgm:pt>
    <dgm:pt modelId="{B1BEFCF1-6896-4C51-BEFF-44FD24000C2F}" type="sibTrans" cxnId="{F8FBD3AC-375C-4CF7-AB2C-4713F74FDC18}">
      <dgm:prSet/>
      <dgm:spPr/>
      <dgm:t>
        <a:bodyPr/>
        <a:lstStyle/>
        <a:p>
          <a:endParaRPr lang="en-US"/>
        </a:p>
      </dgm:t>
    </dgm:pt>
    <dgm:pt modelId="{3A670449-DA04-4342-A211-FB7377508390}">
      <dgm:prSet/>
      <dgm:spPr/>
      <dgm:t>
        <a:bodyPr/>
        <a:lstStyle/>
        <a:p>
          <a:pPr>
            <a:lnSpc>
              <a:spcPct val="100000"/>
            </a:lnSpc>
          </a:pPr>
          <a:r>
            <a:rPr lang="en-US" b="1"/>
            <a:t>Estimate immigration: </a:t>
          </a:r>
          <a:r>
            <a:rPr lang="en-US"/>
            <a:t>Estimated immigration has sharply declined in 2024, potentially impacting economic growth and housing demand.</a:t>
          </a:r>
        </a:p>
      </dgm:t>
    </dgm:pt>
    <dgm:pt modelId="{2CF07521-5AB1-41FA-B674-EAF95D4F706C}" type="parTrans" cxnId="{09D74F84-8E5E-4D09-90DE-B5EA0F345CC0}">
      <dgm:prSet/>
      <dgm:spPr/>
      <dgm:t>
        <a:bodyPr/>
        <a:lstStyle/>
        <a:p>
          <a:endParaRPr lang="en-US"/>
        </a:p>
      </dgm:t>
    </dgm:pt>
    <dgm:pt modelId="{4ACE3F99-72F6-4A37-8ED1-181643979275}" type="sibTrans" cxnId="{09D74F84-8E5E-4D09-90DE-B5EA0F345CC0}">
      <dgm:prSet/>
      <dgm:spPr/>
      <dgm:t>
        <a:bodyPr/>
        <a:lstStyle/>
        <a:p>
          <a:endParaRPr lang="en-US"/>
        </a:p>
      </dgm:t>
    </dgm:pt>
    <dgm:pt modelId="{0539CC59-BEEA-45DA-89D1-2EF2E58C1000}" type="pres">
      <dgm:prSet presAssocID="{49407DE8-CE50-481D-A03B-EE08949360CB}" presName="root" presStyleCnt="0">
        <dgm:presLayoutVars>
          <dgm:dir/>
          <dgm:resizeHandles val="exact"/>
        </dgm:presLayoutVars>
      </dgm:prSet>
      <dgm:spPr/>
    </dgm:pt>
    <dgm:pt modelId="{C90F9A76-6B88-4A06-A90C-5A53FC2171C9}" type="pres">
      <dgm:prSet presAssocID="{611C75D9-A7B2-4F20-A2A8-294F40F65E20}" presName="compNode" presStyleCnt="0"/>
      <dgm:spPr/>
    </dgm:pt>
    <dgm:pt modelId="{D4856C1F-5D08-462C-A4DD-DEA255F1FEE1}" type="pres">
      <dgm:prSet presAssocID="{611C75D9-A7B2-4F20-A2A8-294F40F65E20}" presName="bgRect" presStyleLbl="bgShp" presStyleIdx="0" presStyleCnt="3"/>
      <dgm:spPr/>
    </dgm:pt>
    <dgm:pt modelId="{FAA98060-1549-4C4F-96C2-AAE81FCA4E11}" type="pres">
      <dgm:prSet presAssocID="{611C75D9-A7B2-4F20-A2A8-294F40F65E2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BF5DB543-0371-4945-8AD2-9F93944C817D}" type="pres">
      <dgm:prSet presAssocID="{611C75D9-A7B2-4F20-A2A8-294F40F65E20}" presName="spaceRect" presStyleCnt="0"/>
      <dgm:spPr/>
    </dgm:pt>
    <dgm:pt modelId="{8D15C9FF-A2E8-4A51-BA4D-589E1234352A}" type="pres">
      <dgm:prSet presAssocID="{611C75D9-A7B2-4F20-A2A8-294F40F65E20}" presName="parTx" presStyleLbl="revTx" presStyleIdx="0" presStyleCnt="3">
        <dgm:presLayoutVars>
          <dgm:chMax val="0"/>
          <dgm:chPref val="0"/>
        </dgm:presLayoutVars>
      </dgm:prSet>
      <dgm:spPr/>
    </dgm:pt>
    <dgm:pt modelId="{57DF8B8E-65DE-4163-B874-4AC46255FED4}" type="pres">
      <dgm:prSet presAssocID="{A7D83698-83B3-4BF4-B3D6-C30892B6C561}" presName="sibTrans" presStyleCnt="0"/>
      <dgm:spPr/>
    </dgm:pt>
    <dgm:pt modelId="{3A759CBC-FE9B-40B2-8DBE-3B5E3EACCC5E}" type="pres">
      <dgm:prSet presAssocID="{C8074C27-1739-43FC-B05E-DA025DA7C55E}" presName="compNode" presStyleCnt="0"/>
      <dgm:spPr/>
    </dgm:pt>
    <dgm:pt modelId="{DAF47D6D-D9A5-4561-9FCB-52373641D665}" type="pres">
      <dgm:prSet presAssocID="{C8074C27-1739-43FC-B05E-DA025DA7C55E}" presName="bgRect" presStyleLbl="bgShp" presStyleIdx="1" presStyleCnt="3"/>
      <dgm:spPr/>
    </dgm:pt>
    <dgm:pt modelId="{5E820643-8107-40F5-9914-D9B1AF518D83}" type="pres">
      <dgm:prSet presAssocID="{C8074C27-1739-43FC-B05E-DA025DA7C55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me"/>
        </a:ext>
      </dgm:extLst>
    </dgm:pt>
    <dgm:pt modelId="{52A2C8C3-CDD4-4E1D-8D56-BDF984DAEAA3}" type="pres">
      <dgm:prSet presAssocID="{C8074C27-1739-43FC-B05E-DA025DA7C55E}" presName="spaceRect" presStyleCnt="0"/>
      <dgm:spPr/>
    </dgm:pt>
    <dgm:pt modelId="{82949A32-D0BB-4B73-BD60-B0EFBCF27AB5}" type="pres">
      <dgm:prSet presAssocID="{C8074C27-1739-43FC-B05E-DA025DA7C55E}" presName="parTx" presStyleLbl="revTx" presStyleIdx="1" presStyleCnt="3">
        <dgm:presLayoutVars>
          <dgm:chMax val="0"/>
          <dgm:chPref val="0"/>
        </dgm:presLayoutVars>
      </dgm:prSet>
      <dgm:spPr/>
    </dgm:pt>
    <dgm:pt modelId="{A76B3C45-43E9-43C8-88C4-89582196C52C}" type="pres">
      <dgm:prSet presAssocID="{B1BEFCF1-6896-4C51-BEFF-44FD24000C2F}" presName="sibTrans" presStyleCnt="0"/>
      <dgm:spPr/>
    </dgm:pt>
    <dgm:pt modelId="{057C26BE-37B5-4F26-94A7-1DF5F68F2D3C}" type="pres">
      <dgm:prSet presAssocID="{3A670449-DA04-4342-A211-FB7377508390}" presName="compNode" presStyleCnt="0"/>
      <dgm:spPr/>
    </dgm:pt>
    <dgm:pt modelId="{FCB7B18B-2D6C-4E29-A7ED-8C191ABBD379}" type="pres">
      <dgm:prSet presAssocID="{3A670449-DA04-4342-A211-FB7377508390}" presName="bgRect" presStyleLbl="bgShp" presStyleIdx="2" presStyleCnt="3"/>
      <dgm:spPr/>
    </dgm:pt>
    <dgm:pt modelId="{4AF2C126-DA7D-425A-8489-DBE33D1428F4}" type="pres">
      <dgm:prSet presAssocID="{3A670449-DA04-4342-A211-FB7377508390}"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ollar"/>
        </a:ext>
      </dgm:extLst>
    </dgm:pt>
    <dgm:pt modelId="{62B978BA-3F15-488F-BD71-A755454082E4}" type="pres">
      <dgm:prSet presAssocID="{3A670449-DA04-4342-A211-FB7377508390}" presName="spaceRect" presStyleCnt="0"/>
      <dgm:spPr/>
    </dgm:pt>
    <dgm:pt modelId="{2EFDABA5-73BA-4974-8196-545B455EE4EF}" type="pres">
      <dgm:prSet presAssocID="{3A670449-DA04-4342-A211-FB7377508390}" presName="parTx" presStyleLbl="revTx" presStyleIdx="2" presStyleCnt="3">
        <dgm:presLayoutVars>
          <dgm:chMax val="0"/>
          <dgm:chPref val="0"/>
        </dgm:presLayoutVars>
      </dgm:prSet>
      <dgm:spPr/>
    </dgm:pt>
  </dgm:ptLst>
  <dgm:cxnLst>
    <dgm:cxn modelId="{BDF12432-F253-44EA-8E29-3CAC0F9B74A1}" type="presOf" srcId="{3A670449-DA04-4342-A211-FB7377508390}" destId="{2EFDABA5-73BA-4974-8196-545B455EE4EF}" srcOrd="0" destOrd="0" presId="urn:microsoft.com/office/officeart/2018/2/layout/IconVerticalSolidList"/>
    <dgm:cxn modelId="{AFB2E53E-0A39-4B66-AA82-A1F4AF5E8136}" type="presOf" srcId="{611C75D9-A7B2-4F20-A2A8-294F40F65E20}" destId="{8D15C9FF-A2E8-4A51-BA4D-589E1234352A}" srcOrd="0" destOrd="0" presId="urn:microsoft.com/office/officeart/2018/2/layout/IconVerticalSolidList"/>
    <dgm:cxn modelId="{4B3D8E62-73C8-41FA-B19B-4AD2E4EC8010}" srcId="{49407DE8-CE50-481D-A03B-EE08949360CB}" destId="{611C75D9-A7B2-4F20-A2A8-294F40F65E20}" srcOrd="0" destOrd="0" parTransId="{EC24292F-20DD-4562-AB1D-418D7FB029E6}" sibTransId="{A7D83698-83B3-4BF4-B3D6-C30892B6C561}"/>
    <dgm:cxn modelId="{09D74F84-8E5E-4D09-90DE-B5EA0F345CC0}" srcId="{49407DE8-CE50-481D-A03B-EE08949360CB}" destId="{3A670449-DA04-4342-A211-FB7377508390}" srcOrd="2" destOrd="0" parTransId="{2CF07521-5AB1-41FA-B674-EAF95D4F706C}" sibTransId="{4ACE3F99-72F6-4A37-8ED1-181643979275}"/>
    <dgm:cxn modelId="{E3C74B9F-7534-4B72-8205-1F890A0607FD}" type="presOf" srcId="{C8074C27-1739-43FC-B05E-DA025DA7C55E}" destId="{82949A32-D0BB-4B73-BD60-B0EFBCF27AB5}" srcOrd="0" destOrd="0" presId="urn:microsoft.com/office/officeart/2018/2/layout/IconVerticalSolidList"/>
    <dgm:cxn modelId="{F8FBD3AC-375C-4CF7-AB2C-4713F74FDC18}" srcId="{49407DE8-CE50-481D-A03B-EE08949360CB}" destId="{C8074C27-1739-43FC-B05E-DA025DA7C55E}" srcOrd="1" destOrd="0" parTransId="{D5BBC356-EE33-4176-81BE-41AAC61D0DBF}" sibTransId="{B1BEFCF1-6896-4C51-BEFF-44FD24000C2F}"/>
    <dgm:cxn modelId="{343099E9-1AA1-4F53-AE58-A035F22E2673}" type="presOf" srcId="{49407DE8-CE50-481D-A03B-EE08949360CB}" destId="{0539CC59-BEEA-45DA-89D1-2EF2E58C1000}" srcOrd="0" destOrd="0" presId="urn:microsoft.com/office/officeart/2018/2/layout/IconVerticalSolidList"/>
    <dgm:cxn modelId="{E3A2A5CE-C835-4D9E-AEF7-01D32AE90F24}" type="presParOf" srcId="{0539CC59-BEEA-45DA-89D1-2EF2E58C1000}" destId="{C90F9A76-6B88-4A06-A90C-5A53FC2171C9}" srcOrd="0" destOrd="0" presId="urn:microsoft.com/office/officeart/2018/2/layout/IconVerticalSolidList"/>
    <dgm:cxn modelId="{0D5D68FD-5012-44CD-893E-D41EFC86CD22}" type="presParOf" srcId="{C90F9A76-6B88-4A06-A90C-5A53FC2171C9}" destId="{D4856C1F-5D08-462C-A4DD-DEA255F1FEE1}" srcOrd="0" destOrd="0" presId="urn:microsoft.com/office/officeart/2018/2/layout/IconVerticalSolidList"/>
    <dgm:cxn modelId="{6D3E9B04-D70F-4B79-8287-CD2C245D6A84}" type="presParOf" srcId="{C90F9A76-6B88-4A06-A90C-5A53FC2171C9}" destId="{FAA98060-1549-4C4F-96C2-AAE81FCA4E11}" srcOrd="1" destOrd="0" presId="urn:microsoft.com/office/officeart/2018/2/layout/IconVerticalSolidList"/>
    <dgm:cxn modelId="{0DA2E164-BB91-4394-96FA-81578756CB7F}" type="presParOf" srcId="{C90F9A76-6B88-4A06-A90C-5A53FC2171C9}" destId="{BF5DB543-0371-4945-8AD2-9F93944C817D}" srcOrd="2" destOrd="0" presId="urn:microsoft.com/office/officeart/2018/2/layout/IconVerticalSolidList"/>
    <dgm:cxn modelId="{5AFC5C85-AE2A-41E5-AA2E-4EF0B030008F}" type="presParOf" srcId="{C90F9A76-6B88-4A06-A90C-5A53FC2171C9}" destId="{8D15C9FF-A2E8-4A51-BA4D-589E1234352A}" srcOrd="3" destOrd="0" presId="urn:microsoft.com/office/officeart/2018/2/layout/IconVerticalSolidList"/>
    <dgm:cxn modelId="{A5FC462F-FFCB-4EC5-A8ED-2E6F5072B756}" type="presParOf" srcId="{0539CC59-BEEA-45DA-89D1-2EF2E58C1000}" destId="{57DF8B8E-65DE-4163-B874-4AC46255FED4}" srcOrd="1" destOrd="0" presId="urn:microsoft.com/office/officeart/2018/2/layout/IconVerticalSolidList"/>
    <dgm:cxn modelId="{6961F49A-1198-44D7-96FD-485BD53A8872}" type="presParOf" srcId="{0539CC59-BEEA-45DA-89D1-2EF2E58C1000}" destId="{3A759CBC-FE9B-40B2-8DBE-3B5E3EACCC5E}" srcOrd="2" destOrd="0" presId="urn:microsoft.com/office/officeart/2018/2/layout/IconVerticalSolidList"/>
    <dgm:cxn modelId="{A9AAC726-FB9F-4661-BE53-13968B172F54}" type="presParOf" srcId="{3A759CBC-FE9B-40B2-8DBE-3B5E3EACCC5E}" destId="{DAF47D6D-D9A5-4561-9FCB-52373641D665}" srcOrd="0" destOrd="0" presId="urn:microsoft.com/office/officeart/2018/2/layout/IconVerticalSolidList"/>
    <dgm:cxn modelId="{2A518810-4D6A-4AED-96AF-8A7A9CC65368}" type="presParOf" srcId="{3A759CBC-FE9B-40B2-8DBE-3B5E3EACCC5E}" destId="{5E820643-8107-40F5-9914-D9B1AF518D83}" srcOrd="1" destOrd="0" presId="urn:microsoft.com/office/officeart/2018/2/layout/IconVerticalSolidList"/>
    <dgm:cxn modelId="{989437E1-AB23-4A06-A746-4CCF47260B78}" type="presParOf" srcId="{3A759CBC-FE9B-40B2-8DBE-3B5E3EACCC5E}" destId="{52A2C8C3-CDD4-4E1D-8D56-BDF984DAEAA3}" srcOrd="2" destOrd="0" presId="urn:microsoft.com/office/officeart/2018/2/layout/IconVerticalSolidList"/>
    <dgm:cxn modelId="{E35E2592-A4DF-4AA6-B0E3-FD38153B36D0}" type="presParOf" srcId="{3A759CBC-FE9B-40B2-8DBE-3B5E3EACCC5E}" destId="{82949A32-D0BB-4B73-BD60-B0EFBCF27AB5}" srcOrd="3" destOrd="0" presId="urn:microsoft.com/office/officeart/2018/2/layout/IconVerticalSolidList"/>
    <dgm:cxn modelId="{5DD91D62-F9EF-4B1B-B378-7C45A3F21077}" type="presParOf" srcId="{0539CC59-BEEA-45DA-89D1-2EF2E58C1000}" destId="{A76B3C45-43E9-43C8-88C4-89582196C52C}" srcOrd="3" destOrd="0" presId="urn:microsoft.com/office/officeart/2018/2/layout/IconVerticalSolidList"/>
    <dgm:cxn modelId="{3830DFA6-C015-49A3-AE17-8AA55601F39E}" type="presParOf" srcId="{0539CC59-BEEA-45DA-89D1-2EF2E58C1000}" destId="{057C26BE-37B5-4F26-94A7-1DF5F68F2D3C}" srcOrd="4" destOrd="0" presId="urn:microsoft.com/office/officeart/2018/2/layout/IconVerticalSolidList"/>
    <dgm:cxn modelId="{BD7CC0C6-0994-4F81-9062-0B3C5B7D2BFC}" type="presParOf" srcId="{057C26BE-37B5-4F26-94A7-1DF5F68F2D3C}" destId="{FCB7B18B-2D6C-4E29-A7ED-8C191ABBD379}" srcOrd="0" destOrd="0" presId="urn:microsoft.com/office/officeart/2018/2/layout/IconVerticalSolidList"/>
    <dgm:cxn modelId="{48BF3081-6A02-4F7D-A992-E6C4F5F689C4}" type="presParOf" srcId="{057C26BE-37B5-4F26-94A7-1DF5F68F2D3C}" destId="{4AF2C126-DA7D-425A-8489-DBE33D1428F4}" srcOrd="1" destOrd="0" presId="urn:microsoft.com/office/officeart/2018/2/layout/IconVerticalSolidList"/>
    <dgm:cxn modelId="{47E952D6-48B4-491F-A9C8-764F2FC86DF3}" type="presParOf" srcId="{057C26BE-37B5-4F26-94A7-1DF5F68F2D3C}" destId="{62B978BA-3F15-488F-BD71-A755454082E4}" srcOrd="2" destOrd="0" presId="urn:microsoft.com/office/officeart/2018/2/layout/IconVerticalSolidList"/>
    <dgm:cxn modelId="{BA594025-2AC6-4303-81BB-C921972E7BE3}" type="presParOf" srcId="{057C26BE-37B5-4F26-94A7-1DF5F68F2D3C}" destId="{2EFDABA5-73BA-4974-8196-545B455EE4E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E225D-ABA8-4F1E-8E27-0084C9202B66}">
      <dsp:nvSpPr>
        <dsp:cNvPr id="0" name=""/>
        <dsp:cNvSpPr/>
      </dsp:nvSpPr>
      <dsp:spPr>
        <a:xfrm>
          <a:off x="0" y="53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095BAA-0E32-4F4B-9E1C-E510C358424A}">
      <dsp:nvSpPr>
        <dsp:cNvPr id="0" name=""/>
        <dsp:cNvSpPr/>
      </dsp:nvSpPr>
      <dsp:spPr>
        <a:xfrm>
          <a:off x="0" y="531"/>
          <a:ext cx="105156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NZ" sz="2000" kern="1200"/>
            <a:t>Executive summary</a:t>
          </a:r>
          <a:endParaRPr lang="en-US" sz="2000" kern="1200"/>
        </a:p>
      </dsp:txBody>
      <dsp:txXfrm>
        <a:off x="0" y="531"/>
        <a:ext cx="10515600" cy="435027"/>
      </dsp:txXfrm>
    </dsp:sp>
    <dsp:sp modelId="{3BCDAD52-1753-4A23-BB8D-8CB7B17B1866}">
      <dsp:nvSpPr>
        <dsp:cNvPr id="0" name=""/>
        <dsp:cNvSpPr/>
      </dsp:nvSpPr>
      <dsp:spPr>
        <a:xfrm>
          <a:off x="0" y="43555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5F1517-7C62-458E-908E-662E4530CF2B}">
      <dsp:nvSpPr>
        <dsp:cNvPr id="0" name=""/>
        <dsp:cNvSpPr/>
      </dsp:nvSpPr>
      <dsp:spPr>
        <a:xfrm>
          <a:off x="0" y="435558"/>
          <a:ext cx="105156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NZ" sz="2000" kern="1200"/>
            <a:t>Introduction </a:t>
          </a:r>
          <a:endParaRPr lang="en-US" sz="2000" kern="1200"/>
        </a:p>
      </dsp:txBody>
      <dsp:txXfrm>
        <a:off x="0" y="435558"/>
        <a:ext cx="10515600" cy="435027"/>
      </dsp:txXfrm>
    </dsp:sp>
    <dsp:sp modelId="{FD22CA24-ED8B-47AD-96E4-170A68B7013C}">
      <dsp:nvSpPr>
        <dsp:cNvPr id="0" name=""/>
        <dsp:cNvSpPr/>
      </dsp:nvSpPr>
      <dsp:spPr>
        <a:xfrm>
          <a:off x="0" y="87058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56D30F-7F05-4928-8252-6B34340497E1}">
      <dsp:nvSpPr>
        <dsp:cNvPr id="0" name=""/>
        <dsp:cNvSpPr/>
      </dsp:nvSpPr>
      <dsp:spPr>
        <a:xfrm>
          <a:off x="0" y="870586"/>
          <a:ext cx="105156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NZ" sz="2000" kern="1200"/>
            <a:t>Methodology</a:t>
          </a:r>
          <a:endParaRPr lang="en-US" sz="2000" kern="1200"/>
        </a:p>
      </dsp:txBody>
      <dsp:txXfrm>
        <a:off x="0" y="870586"/>
        <a:ext cx="10515600" cy="435027"/>
      </dsp:txXfrm>
    </dsp:sp>
    <dsp:sp modelId="{1376CDB7-8467-4183-9DD7-4471AA1594DC}">
      <dsp:nvSpPr>
        <dsp:cNvPr id="0" name=""/>
        <dsp:cNvSpPr/>
      </dsp:nvSpPr>
      <dsp:spPr>
        <a:xfrm>
          <a:off x="0" y="130561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970A0F-10F5-4300-A1C0-2B5CFCF38DDA}">
      <dsp:nvSpPr>
        <dsp:cNvPr id="0" name=""/>
        <dsp:cNvSpPr/>
      </dsp:nvSpPr>
      <dsp:spPr>
        <a:xfrm>
          <a:off x="0" y="1305613"/>
          <a:ext cx="105156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NZ" sz="2000" kern="1200"/>
            <a:t>Housing data</a:t>
          </a:r>
          <a:endParaRPr lang="en-US" sz="2000" kern="1200"/>
        </a:p>
      </dsp:txBody>
      <dsp:txXfrm>
        <a:off x="0" y="1305613"/>
        <a:ext cx="10515600" cy="435027"/>
      </dsp:txXfrm>
    </dsp:sp>
    <dsp:sp modelId="{D3D7B2A8-7EF9-476C-8EEE-7E26C6911367}">
      <dsp:nvSpPr>
        <dsp:cNvPr id="0" name=""/>
        <dsp:cNvSpPr/>
      </dsp:nvSpPr>
      <dsp:spPr>
        <a:xfrm>
          <a:off x="0" y="174064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36688E-7E6B-46BE-A311-FDDBC6CF30EF}">
      <dsp:nvSpPr>
        <dsp:cNvPr id="0" name=""/>
        <dsp:cNvSpPr/>
      </dsp:nvSpPr>
      <dsp:spPr>
        <a:xfrm>
          <a:off x="0" y="1740641"/>
          <a:ext cx="105156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NZ" sz="2000" kern="1200"/>
            <a:t>Unemployment and labour data</a:t>
          </a:r>
          <a:endParaRPr lang="en-US" sz="2000" kern="1200"/>
        </a:p>
      </dsp:txBody>
      <dsp:txXfrm>
        <a:off x="0" y="1740641"/>
        <a:ext cx="10515600" cy="435027"/>
      </dsp:txXfrm>
    </dsp:sp>
    <dsp:sp modelId="{DCBE8CC0-30FC-4E09-A1DF-CA6B7FFB566A}">
      <dsp:nvSpPr>
        <dsp:cNvPr id="0" name=""/>
        <dsp:cNvSpPr/>
      </dsp:nvSpPr>
      <dsp:spPr>
        <a:xfrm>
          <a:off x="0" y="217566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B80601-ABF7-4928-B4DC-7D845C21EBC7}">
      <dsp:nvSpPr>
        <dsp:cNvPr id="0" name=""/>
        <dsp:cNvSpPr/>
      </dsp:nvSpPr>
      <dsp:spPr>
        <a:xfrm>
          <a:off x="0" y="2175669"/>
          <a:ext cx="105156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NZ" sz="2000" kern="1200"/>
            <a:t>Housing, unemployment and immigration yearly performance</a:t>
          </a:r>
          <a:endParaRPr lang="en-US" sz="2000" kern="1200"/>
        </a:p>
      </dsp:txBody>
      <dsp:txXfrm>
        <a:off x="0" y="2175669"/>
        <a:ext cx="10515600" cy="435027"/>
      </dsp:txXfrm>
    </dsp:sp>
    <dsp:sp modelId="{33DC2F0D-9157-4621-85FA-F38E09E45777}">
      <dsp:nvSpPr>
        <dsp:cNvPr id="0" name=""/>
        <dsp:cNvSpPr/>
      </dsp:nvSpPr>
      <dsp:spPr>
        <a:xfrm>
          <a:off x="0" y="261069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4CE4AE-F145-46E5-AFFA-A57A4FF3BD7D}">
      <dsp:nvSpPr>
        <dsp:cNvPr id="0" name=""/>
        <dsp:cNvSpPr/>
      </dsp:nvSpPr>
      <dsp:spPr>
        <a:xfrm>
          <a:off x="0" y="2610696"/>
          <a:ext cx="105156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NZ" sz="2000" kern="1200"/>
            <a:t>Interactive dashboard</a:t>
          </a:r>
          <a:endParaRPr lang="en-US" sz="2000" kern="1200"/>
        </a:p>
      </dsp:txBody>
      <dsp:txXfrm>
        <a:off x="0" y="2610696"/>
        <a:ext cx="10515600" cy="435027"/>
      </dsp:txXfrm>
    </dsp:sp>
    <dsp:sp modelId="{BE95C97B-1994-4847-99C3-8EE1A2E4D77B}">
      <dsp:nvSpPr>
        <dsp:cNvPr id="0" name=""/>
        <dsp:cNvSpPr/>
      </dsp:nvSpPr>
      <dsp:spPr>
        <a:xfrm>
          <a:off x="0" y="3045724"/>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843CEB-45E8-4F1C-A000-18E45D96DEAA}">
      <dsp:nvSpPr>
        <dsp:cNvPr id="0" name=""/>
        <dsp:cNvSpPr/>
      </dsp:nvSpPr>
      <dsp:spPr>
        <a:xfrm>
          <a:off x="0" y="3045724"/>
          <a:ext cx="105156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NZ" sz="2000" kern="1200"/>
            <a:t>Discussion</a:t>
          </a:r>
          <a:endParaRPr lang="en-US" sz="2000" kern="1200"/>
        </a:p>
      </dsp:txBody>
      <dsp:txXfrm>
        <a:off x="0" y="3045724"/>
        <a:ext cx="10515600" cy="435027"/>
      </dsp:txXfrm>
    </dsp:sp>
    <dsp:sp modelId="{8C224D50-DD05-43C9-9083-323878167D9F}">
      <dsp:nvSpPr>
        <dsp:cNvPr id="0" name=""/>
        <dsp:cNvSpPr/>
      </dsp:nvSpPr>
      <dsp:spPr>
        <a:xfrm>
          <a:off x="0" y="348075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C6F9A8-A04C-4DC2-A5D4-F8754DE314D1}">
      <dsp:nvSpPr>
        <dsp:cNvPr id="0" name=""/>
        <dsp:cNvSpPr/>
      </dsp:nvSpPr>
      <dsp:spPr>
        <a:xfrm>
          <a:off x="0" y="3480751"/>
          <a:ext cx="105156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NZ" sz="2000" kern="1200"/>
            <a:t>Conclusion </a:t>
          </a:r>
          <a:endParaRPr lang="en-US" sz="2000" kern="1200"/>
        </a:p>
      </dsp:txBody>
      <dsp:txXfrm>
        <a:off x="0" y="3480751"/>
        <a:ext cx="10515600" cy="435027"/>
      </dsp:txXfrm>
    </dsp:sp>
    <dsp:sp modelId="{FC5F7F7D-4CCB-44F8-B38A-F9E022EC5561}">
      <dsp:nvSpPr>
        <dsp:cNvPr id="0" name=""/>
        <dsp:cNvSpPr/>
      </dsp:nvSpPr>
      <dsp:spPr>
        <a:xfrm>
          <a:off x="0" y="391577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BE3322-9ABE-49A6-A8CC-8C2F955BE016}">
      <dsp:nvSpPr>
        <dsp:cNvPr id="0" name=""/>
        <dsp:cNvSpPr/>
      </dsp:nvSpPr>
      <dsp:spPr>
        <a:xfrm>
          <a:off x="0" y="3915779"/>
          <a:ext cx="105156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NZ" sz="2000" kern="1200"/>
            <a:t>References </a:t>
          </a:r>
          <a:endParaRPr lang="en-US" sz="2000" kern="1200"/>
        </a:p>
      </dsp:txBody>
      <dsp:txXfrm>
        <a:off x="0" y="3915779"/>
        <a:ext cx="10515600" cy="4350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EA0108-A6DC-49BA-B425-E84DE53D7E1D}">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72C249-5993-445B-B8B2-7C5D3145B8C8}">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3BF97A-32BA-4BF1-8BF3-BDC7EA8EFFD0}">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55650">
            <a:lnSpc>
              <a:spcPct val="100000"/>
            </a:lnSpc>
            <a:spcBef>
              <a:spcPct val="0"/>
            </a:spcBef>
            <a:spcAft>
              <a:spcPct val="35000"/>
            </a:spcAft>
            <a:buNone/>
          </a:pPr>
          <a:r>
            <a:rPr lang="en-NZ" sz="1700" b="1" kern="1200" dirty="0"/>
            <a:t>Unemployment and HPI: -0.70: </a:t>
          </a:r>
          <a:r>
            <a:rPr lang="en-NZ" sz="1700" kern="1200" dirty="0"/>
            <a:t>There is a strong negative correlation between unemployment rate and house price index. If unemployment rate decrease the house price tend to increase. Indicates that strong job market may boost the housing demand and prices</a:t>
          </a:r>
          <a:endParaRPr lang="en-US" sz="1700" kern="1200" dirty="0"/>
        </a:p>
      </dsp:txBody>
      <dsp:txXfrm>
        <a:off x="1435590" y="531"/>
        <a:ext cx="9080009" cy="1242935"/>
      </dsp:txXfrm>
    </dsp:sp>
    <dsp:sp modelId="{B0689709-C03F-48CB-900D-A001F3B713D2}">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276154-326F-4CEF-B419-989EF2381753}">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E650FA-8BE1-4B9B-B6E4-88ED911779FD}">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55650">
            <a:lnSpc>
              <a:spcPct val="100000"/>
            </a:lnSpc>
            <a:spcBef>
              <a:spcPct val="0"/>
            </a:spcBef>
            <a:spcAft>
              <a:spcPct val="35000"/>
            </a:spcAft>
            <a:buNone/>
          </a:pPr>
          <a:r>
            <a:rPr lang="en-NZ" sz="1700" b="1" kern="1200" dirty="0"/>
            <a:t>Immigration vs HPI: -0.14: </a:t>
          </a:r>
          <a:r>
            <a:rPr lang="en-NZ" sz="1700" kern="1200" dirty="0"/>
            <a:t>Immigration has minimal impact on the house price. Slight increase in immigration can increase housing demand potentially effecting the house prices</a:t>
          </a:r>
          <a:endParaRPr lang="en-US" sz="1700" kern="1200" dirty="0"/>
        </a:p>
      </dsp:txBody>
      <dsp:txXfrm>
        <a:off x="1435590" y="1554201"/>
        <a:ext cx="9080009" cy="1242935"/>
      </dsp:txXfrm>
    </dsp:sp>
    <dsp:sp modelId="{DAAEF40E-AF37-4BFA-B5E6-DECAFAD71CCE}">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083254-435E-44B6-9779-FD152B63C53C}">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284751-AA55-415F-BFFA-34CE543F9730}">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55650">
            <a:lnSpc>
              <a:spcPct val="100000"/>
            </a:lnSpc>
            <a:spcBef>
              <a:spcPct val="0"/>
            </a:spcBef>
            <a:spcAft>
              <a:spcPct val="35000"/>
            </a:spcAft>
            <a:buNone/>
          </a:pPr>
          <a:r>
            <a:rPr lang="en-NZ" sz="1700" b="1" kern="1200" dirty="0"/>
            <a:t>Immigration vs unemployment rate: -0.33: </a:t>
          </a:r>
          <a:r>
            <a:rPr lang="en-NZ" sz="1700" kern="1200" dirty="0"/>
            <a:t>Higher immigration rate might be associated with low unemployment rate. Possible due to immigrant filling labour market gaps or stimulating economic growth. </a:t>
          </a:r>
          <a:endParaRPr lang="en-US" sz="1700" kern="1200" dirty="0"/>
        </a:p>
      </dsp:txBody>
      <dsp:txXfrm>
        <a:off x="1435590" y="3107870"/>
        <a:ext cx="9080009" cy="12429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EDAEB-C5ED-4F4F-9D5A-E7CA80A76824}">
      <dsp:nvSpPr>
        <dsp:cNvPr id="0" name=""/>
        <dsp:cNvSpPr/>
      </dsp:nvSpPr>
      <dsp:spPr>
        <a:xfrm>
          <a:off x="0" y="126153"/>
          <a:ext cx="10515600" cy="598893"/>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Graph: Points close to the line indicate accurate prediction, suggesting good performance but with room for improvement.</a:t>
          </a:r>
        </a:p>
      </dsp:txBody>
      <dsp:txXfrm>
        <a:off x="29236" y="155389"/>
        <a:ext cx="10457128" cy="540421"/>
      </dsp:txXfrm>
    </dsp:sp>
    <dsp:sp modelId="{41F0AFA6-8025-4E83-A32E-9796DE25B0C3}">
      <dsp:nvSpPr>
        <dsp:cNvPr id="0" name=""/>
        <dsp:cNvSpPr/>
      </dsp:nvSpPr>
      <dsp:spPr>
        <a:xfrm>
          <a:off x="0" y="768247"/>
          <a:ext cx="10515600" cy="598893"/>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MSE (Mean Squared Error): Value = 45,388. This indicates the average squared difference between predicted house prices and indices. </a:t>
          </a:r>
        </a:p>
      </dsp:txBody>
      <dsp:txXfrm>
        <a:off x="29236" y="797483"/>
        <a:ext cx="10457128" cy="540421"/>
      </dsp:txXfrm>
    </dsp:sp>
    <dsp:sp modelId="{0C54E7DF-3A50-4BDB-A968-ADACCA9C1013}">
      <dsp:nvSpPr>
        <dsp:cNvPr id="0" name=""/>
        <dsp:cNvSpPr/>
      </dsp:nvSpPr>
      <dsp:spPr>
        <a:xfrm>
          <a:off x="0" y="1410340"/>
          <a:ext cx="10515600" cy="598893"/>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R-Square: Value = 0.79. Model explains 79% of the variability in house price, indicating a strong fit. </a:t>
          </a:r>
        </a:p>
      </dsp:txBody>
      <dsp:txXfrm>
        <a:off x="29236" y="1439576"/>
        <a:ext cx="10457128" cy="540421"/>
      </dsp:txXfrm>
    </dsp:sp>
    <dsp:sp modelId="{BB866BFA-BF29-48C7-8BB2-3AD9051FA1AA}">
      <dsp:nvSpPr>
        <dsp:cNvPr id="0" name=""/>
        <dsp:cNvSpPr/>
      </dsp:nvSpPr>
      <dsp:spPr>
        <a:xfrm>
          <a:off x="0" y="2052434"/>
          <a:ext cx="10515600" cy="598893"/>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 1% increase in the unemployment rate decreases the house price index by about 902.81.</a:t>
          </a:r>
        </a:p>
      </dsp:txBody>
      <dsp:txXfrm>
        <a:off x="29236" y="2081670"/>
        <a:ext cx="10457128" cy="540421"/>
      </dsp:txXfrm>
    </dsp:sp>
    <dsp:sp modelId="{E474A130-FF8E-4A33-8F99-F446C0571B9F}">
      <dsp:nvSpPr>
        <dsp:cNvPr id="0" name=""/>
        <dsp:cNvSpPr/>
      </dsp:nvSpPr>
      <dsp:spPr>
        <a:xfrm>
          <a:off x="0" y="2694528"/>
          <a:ext cx="10515600" cy="598893"/>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For each immigration, the house price index decreases by 0.000978. </a:t>
          </a:r>
        </a:p>
      </dsp:txBody>
      <dsp:txXfrm>
        <a:off x="29236" y="2723764"/>
        <a:ext cx="10457128" cy="540421"/>
      </dsp:txXfrm>
    </dsp:sp>
    <dsp:sp modelId="{F6232C15-3ED3-4C10-8F64-70EAB8E9267B}">
      <dsp:nvSpPr>
        <dsp:cNvPr id="0" name=""/>
        <dsp:cNvSpPr/>
      </dsp:nvSpPr>
      <dsp:spPr>
        <a:xfrm>
          <a:off x="0" y="3336622"/>
          <a:ext cx="10515600" cy="598893"/>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Each additional house sale reduces the house price index by 0.00596. </a:t>
          </a:r>
        </a:p>
      </dsp:txBody>
      <dsp:txXfrm>
        <a:off x="29236" y="3365858"/>
        <a:ext cx="10457128" cy="540421"/>
      </dsp:txXfrm>
    </dsp:sp>
    <dsp:sp modelId="{8C0C6E12-E3D8-43AD-8B20-309F4C28C4E9}">
      <dsp:nvSpPr>
        <dsp:cNvPr id="0" name=""/>
        <dsp:cNvSpPr/>
      </dsp:nvSpPr>
      <dsp:spPr>
        <a:xfrm>
          <a:off x="0" y="3978715"/>
          <a:ext cx="10515600" cy="598893"/>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Intercept value = 7620.14. The baseline house price index when all other variables are zero.</a:t>
          </a:r>
        </a:p>
      </dsp:txBody>
      <dsp:txXfrm>
        <a:off x="29236" y="4007951"/>
        <a:ext cx="10457128" cy="54042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0F43D-67E1-4AFD-BEF7-BAE548FB3BED}">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81D603-EAA8-42C2-A7B2-6CE5D0EBA678}">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C71A4B-1A88-4973-8869-C2CEE16819F8}">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100000"/>
            </a:lnSpc>
            <a:spcBef>
              <a:spcPct val="0"/>
            </a:spcBef>
            <a:spcAft>
              <a:spcPct val="35000"/>
            </a:spcAft>
            <a:buNone/>
          </a:pPr>
          <a:r>
            <a:rPr lang="en-US" sz="1700" kern="1200"/>
            <a:t>The analysis explores the impact of unemployment and immigration on the housing market. </a:t>
          </a:r>
        </a:p>
      </dsp:txBody>
      <dsp:txXfrm>
        <a:off x="1057183" y="1805"/>
        <a:ext cx="9458416" cy="915310"/>
      </dsp:txXfrm>
    </dsp:sp>
    <dsp:sp modelId="{7DEE11E3-208B-459E-A97E-F16C3D13BC3B}">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F3E956-16E2-41D8-AF4B-9A54E2D8A7DB}">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44276F-7286-441E-96C7-590E15909550}">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100000"/>
            </a:lnSpc>
            <a:spcBef>
              <a:spcPct val="0"/>
            </a:spcBef>
            <a:spcAft>
              <a:spcPct val="35000"/>
            </a:spcAft>
            <a:buNone/>
          </a:pPr>
          <a:r>
            <a:rPr lang="en-US" sz="1700" kern="1200"/>
            <a:t>The findings show that a strong job market boosts housing demand, while immigration has minimal impact on house prices. Additionally, higher immigration may reduce the unemployment rate. </a:t>
          </a:r>
        </a:p>
      </dsp:txBody>
      <dsp:txXfrm>
        <a:off x="1057183" y="1145944"/>
        <a:ext cx="9458416" cy="915310"/>
      </dsp:txXfrm>
    </dsp:sp>
    <dsp:sp modelId="{6EB88F88-E082-49CC-B26B-1527792E4C5F}">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ACB213-5CE4-4D85-B3DC-B55E0482D45B}">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B83C56-2F3E-4325-918C-C0AD800AFF18}">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100000"/>
            </a:lnSpc>
            <a:spcBef>
              <a:spcPct val="0"/>
            </a:spcBef>
            <a:spcAft>
              <a:spcPct val="35000"/>
            </a:spcAft>
            <a:buNone/>
          </a:pPr>
          <a:r>
            <a:rPr lang="en-US" sz="1700" kern="1200"/>
            <a:t>Understanding this relationship can inform public policy and community planning for economic stability. </a:t>
          </a:r>
        </a:p>
      </dsp:txBody>
      <dsp:txXfrm>
        <a:off x="1057183" y="2290082"/>
        <a:ext cx="9458416" cy="915310"/>
      </dsp:txXfrm>
    </dsp:sp>
    <dsp:sp modelId="{A2B97661-0810-40E3-B50E-9A64D4D0D4EF}">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918179-031E-429A-AD16-3911400A0CF6}">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918CDC-5411-455B-BF0E-818DDD699EAD}">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100000"/>
            </a:lnSpc>
            <a:spcBef>
              <a:spcPct val="0"/>
            </a:spcBef>
            <a:spcAft>
              <a:spcPct val="35000"/>
            </a:spcAft>
            <a:buNone/>
          </a:pPr>
          <a:r>
            <a:rPr lang="en-US" sz="1700" kern="1200"/>
            <a:t>Further research could examine the impact of policy changes on immigration and housing, as well as the influence of interest rates on housing trends.</a:t>
          </a:r>
        </a:p>
      </dsp:txBody>
      <dsp:txXfrm>
        <a:off x="1057183" y="3434221"/>
        <a:ext cx="9458416" cy="9153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2BDE1A-0817-4C52-9A6E-D38A4A71B192}">
      <dsp:nvSpPr>
        <dsp:cNvPr id="0" name=""/>
        <dsp:cNvSpPr/>
      </dsp:nvSpPr>
      <dsp:spPr>
        <a:xfrm>
          <a:off x="0" y="4557"/>
          <a:ext cx="10515600" cy="99824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3440D9-3501-4D87-A88E-8AA446A57A72}">
      <dsp:nvSpPr>
        <dsp:cNvPr id="0" name=""/>
        <dsp:cNvSpPr/>
      </dsp:nvSpPr>
      <dsp:spPr>
        <a:xfrm>
          <a:off x="301968" y="229161"/>
          <a:ext cx="549570" cy="5490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F15A6D-5423-4CDC-8CB8-1EC0035D8086}">
      <dsp:nvSpPr>
        <dsp:cNvPr id="0" name=""/>
        <dsp:cNvSpPr/>
      </dsp:nvSpPr>
      <dsp:spPr>
        <a:xfrm>
          <a:off x="1153507" y="4557"/>
          <a:ext cx="9327153" cy="1060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50" tIns="112250" rIns="112250" bIns="112250" numCol="1" spcCol="1270" anchor="ctr" anchorCtr="0">
          <a:noAutofit/>
        </a:bodyPr>
        <a:lstStyle/>
        <a:p>
          <a:pPr marL="0" lvl="0" indent="0" algn="l" defTabSz="622300">
            <a:lnSpc>
              <a:spcPct val="100000"/>
            </a:lnSpc>
            <a:spcBef>
              <a:spcPct val="0"/>
            </a:spcBef>
            <a:spcAft>
              <a:spcPct val="35000"/>
            </a:spcAft>
            <a:buNone/>
          </a:pPr>
          <a:r>
            <a:rPr lang="en-US" sz="1400" kern="1200" dirty="0"/>
            <a:t>Higher unemployment rates generally lead to lower house prices, while rising immigration can increase housing demand but typically has only a minimal impact on house prices. </a:t>
          </a:r>
        </a:p>
      </dsp:txBody>
      <dsp:txXfrm>
        <a:off x="1153507" y="4557"/>
        <a:ext cx="9327153" cy="1060633"/>
      </dsp:txXfrm>
    </dsp:sp>
    <dsp:sp modelId="{9A7EC8CF-D263-4C96-82C7-6BBAB9352A65}">
      <dsp:nvSpPr>
        <dsp:cNvPr id="0" name=""/>
        <dsp:cNvSpPr/>
      </dsp:nvSpPr>
      <dsp:spPr>
        <a:xfrm>
          <a:off x="0" y="1330349"/>
          <a:ext cx="10515600" cy="99824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319828-4671-4824-B0BF-A897998515B1}">
      <dsp:nvSpPr>
        <dsp:cNvPr id="0" name=""/>
        <dsp:cNvSpPr/>
      </dsp:nvSpPr>
      <dsp:spPr>
        <a:xfrm>
          <a:off x="301968" y="1554953"/>
          <a:ext cx="549570" cy="5490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CA3AEF-005C-47CF-820A-35D00DE4DB6A}">
      <dsp:nvSpPr>
        <dsp:cNvPr id="0" name=""/>
        <dsp:cNvSpPr/>
      </dsp:nvSpPr>
      <dsp:spPr>
        <a:xfrm>
          <a:off x="1153507" y="1330349"/>
          <a:ext cx="9327153" cy="1060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50" tIns="112250" rIns="112250" bIns="112250" numCol="1" spcCol="1270" anchor="ctr" anchorCtr="0">
          <a:noAutofit/>
        </a:bodyPr>
        <a:lstStyle/>
        <a:p>
          <a:pPr marL="0" lvl="0" indent="0" algn="l" defTabSz="622300">
            <a:lnSpc>
              <a:spcPct val="100000"/>
            </a:lnSpc>
            <a:spcBef>
              <a:spcPct val="0"/>
            </a:spcBef>
            <a:spcAft>
              <a:spcPct val="35000"/>
            </a:spcAft>
            <a:buNone/>
          </a:pPr>
          <a:r>
            <a:rPr lang="en-US" sz="1400" kern="1200"/>
            <a:t>Key points to consider are that the unemployment rate has increased in 2024, indicating economic challenges or labor market adjustments. The house price index continues to rise, but recent fluctuations may affect housing market prices and stability. Immigration has sharply declined in 2024, potentially impacting housing demand. It is important to understand the significance or implication of these findings.</a:t>
          </a:r>
        </a:p>
      </dsp:txBody>
      <dsp:txXfrm>
        <a:off x="1153507" y="1330349"/>
        <a:ext cx="9327153" cy="1060633"/>
      </dsp:txXfrm>
    </dsp:sp>
    <dsp:sp modelId="{90B3FC91-A339-4866-BD58-F034D7E480C2}">
      <dsp:nvSpPr>
        <dsp:cNvPr id="0" name=""/>
        <dsp:cNvSpPr/>
      </dsp:nvSpPr>
      <dsp:spPr>
        <a:xfrm>
          <a:off x="0" y="2656141"/>
          <a:ext cx="10515600" cy="99824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7502A6-C538-42C6-A895-64C9CEDDCE20}">
      <dsp:nvSpPr>
        <dsp:cNvPr id="0" name=""/>
        <dsp:cNvSpPr/>
      </dsp:nvSpPr>
      <dsp:spPr>
        <a:xfrm>
          <a:off x="301968" y="2880745"/>
          <a:ext cx="549570" cy="5490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A78650-0158-43D2-980B-8EC218D1D65F}">
      <dsp:nvSpPr>
        <dsp:cNvPr id="0" name=""/>
        <dsp:cNvSpPr/>
      </dsp:nvSpPr>
      <dsp:spPr>
        <a:xfrm>
          <a:off x="1153507" y="2656141"/>
          <a:ext cx="9327153" cy="1060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50" tIns="112250" rIns="112250" bIns="112250" numCol="1" spcCol="1270" anchor="ctr" anchorCtr="0">
          <a:noAutofit/>
        </a:bodyPr>
        <a:lstStyle/>
        <a:p>
          <a:pPr marL="0" lvl="0" indent="0" algn="l" defTabSz="622300">
            <a:lnSpc>
              <a:spcPct val="100000"/>
            </a:lnSpc>
            <a:spcBef>
              <a:spcPct val="0"/>
            </a:spcBef>
            <a:spcAft>
              <a:spcPct val="35000"/>
            </a:spcAft>
            <a:buNone/>
          </a:pPr>
          <a:r>
            <a:rPr lang="en-US" sz="1400" kern="1200"/>
            <a:t>These trends are essential for the government in creating effective economic policies, addressing housing affordability, and planning for sustainable development. It helps to balance housing supply and demand, ensuring economic resilience. </a:t>
          </a:r>
        </a:p>
      </dsp:txBody>
      <dsp:txXfrm>
        <a:off x="1153507" y="2656141"/>
        <a:ext cx="9327153" cy="1060633"/>
      </dsp:txXfrm>
    </dsp:sp>
    <dsp:sp modelId="{A9CE817E-5594-44BC-B435-52908122B02A}">
      <dsp:nvSpPr>
        <dsp:cNvPr id="0" name=""/>
        <dsp:cNvSpPr/>
      </dsp:nvSpPr>
      <dsp:spPr>
        <a:xfrm>
          <a:off x="0" y="3981933"/>
          <a:ext cx="10515600" cy="99824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30CE6B-7C10-4701-9E85-8C41A14F72E9}">
      <dsp:nvSpPr>
        <dsp:cNvPr id="0" name=""/>
        <dsp:cNvSpPr/>
      </dsp:nvSpPr>
      <dsp:spPr>
        <a:xfrm>
          <a:off x="301968" y="4206538"/>
          <a:ext cx="549570" cy="5490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67AAEF-0411-457E-9542-3FA74E745390}">
      <dsp:nvSpPr>
        <dsp:cNvPr id="0" name=""/>
        <dsp:cNvSpPr/>
      </dsp:nvSpPr>
      <dsp:spPr>
        <a:xfrm>
          <a:off x="1153507" y="3981933"/>
          <a:ext cx="9327153" cy="1060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50" tIns="112250" rIns="112250" bIns="112250" numCol="1" spcCol="1270" anchor="ctr" anchorCtr="0">
          <a:noAutofit/>
        </a:bodyPr>
        <a:lstStyle/>
        <a:p>
          <a:pPr marL="0" lvl="0" indent="0" algn="l" defTabSz="622300">
            <a:lnSpc>
              <a:spcPct val="100000"/>
            </a:lnSpc>
            <a:spcBef>
              <a:spcPct val="0"/>
            </a:spcBef>
            <a:spcAft>
              <a:spcPct val="35000"/>
            </a:spcAft>
            <a:buNone/>
          </a:pPr>
          <a:r>
            <a:rPr lang="en-US" sz="1400" kern="1200"/>
            <a:t>Understanding the relationship between immigration, unemployment, and house prices is key to crafting policies that ensure a stable and prosperous housing market.</a:t>
          </a:r>
        </a:p>
      </dsp:txBody>
      <dsp:txXfrm>
        <a:off x="1153507" y="3981933"/>
        <a:ext cx="9327153" cy="1060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CD2A6-9C5D-4104-896B-F238D985E42A}">
      <dsp:nvSpPr>
        <dsp:cNvPr id="0" name=""/>
        <dsp:cNvSpPr/>
      </dsp:nvSpPr>
      <dsp:spPr>
        <a:xfrm>
          <a:off x="0" y="6029"/>
          <a:ext cx="10515600" cy="743544"/>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40A203-516D-48A8-8117-56390A3FF165}">
      <dsp:nvSpPr>
        <dsp:cNvPr id="0" name=""/>
        <dsp:cNvSpPr/>
      </dsp:nvSpPr>
      <dsp:spPr>
        <a:xfrm>
          <a:off x="224922" y="173326"/>
          <a:ext cx="409349" cy="4089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205688C-C793-406A-80D1-766B401205EF}">
      <dsp:nvSpPr>
        <dsp:cNvPr id="0" name=""/>
        <dsp:cNvSpPr/>
      </dsp:nvSpPr>
      <dsp:spPr>
        <a:xfrm>
          <a:off x="859193" y="6029"/>
          <a:ext cx="9630382" cy="790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10" tIns="83610" rIns="83610" bIns="83610" numCol="1" spcCol="1270" anchor="ctr" anchorCtr="0">
          <a:noAutofit/>
        </a:bodyPr>
        <a:lstStyle/>
        <a:p>
          <a:pPr marL="0" lvl="0" indent="0" algn="l" defTabSz="622300">
            <a:lnSpc>
              <a:spcPct val="100000"/>
            </a:lnSpc>
            <a:spcBef>
              <a:spcPct val="0"/>
            </a:spcBef>
            <a:spcAft>
              <a:spcPct val="35000"/>
            </a:spcAft>
            <a:buNone/>
          </a:pPr>
          <a:r>
            <a:rPr lang="en-US" sz="1400" kern="1200" dirty="0"/>
            <a:t>The summary provides an overview of the analysis of the unemployment rate, immigration trend, and house prices. </a:t>
          </a:r>
        </a:p>
      </dsp:txBody>
      <dsp:txXfrm>
        <a:off x="859193" y="6029"/>
        <a:ext cx="9630382" cy="790016"/>
      </dsp:txXfrm>
    </dsp:sp>
    <dsp:sp modelId="{834ABA57-43C7-43B4-804A-5083DFE5A1F8}">
      <dsp:nvSpPr>
        <dsp:cNvPr id="0" name=""/>
        <dsp:cNvSpPr/>
      </dsp:nvSpPr>
      <dsp:spPr>
        <a:xfrm>
          <a:off x="0" y="993549"/>
          <a:ext cx="10515600" cy="743544"/>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BA9BF-0579-45C3-9325-741C318FC1E3}">
      <dsp:nvSpPr>
        <dsp:cNvPr id="0" name=""/>
        <dsp:cNvSpPr/>
      </dsp:nvSpPr>
      <dsp:spPr>
        <a:xfrm>
          <a:off x="224922" y="1160847"/>
          <a:ext cx="409349" cy="4089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5201DE7-062E-4E05-BEDD-D7D9D802467A}">
      <dsp:nvSpPr>
        <dsp:cNvPr id="0" name=""/>
        <dsp:cNvSpPr/>
      </dsp:nvSpPr>
      <dsp:spPr>
        <a:xfrm>
          <a:off x="859193" y="993549"/>
          <a:ext cx="9630382" cy="790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10" tIns="83610" rIns="83610" bIns="83610" numCol="1" spcCol="1270" anchor="ctr" anchorCtr="0">
          <a:noAutofit/>
        </a:bodyPr>
        <a:lstStyle/>
        <a:p>
          <a:pPr marL="0" lvl="0" indent="0" algn="l" defTabSz="622300">
            <a:lnSpc>
              <a:spcPct val="100000"/>
            </a:lnSpc>
            <a:spcBef>
              <a:spcPct val="0"/>
            </a:spcBef>
            <a:spcAft>
              <a:spcPct val="35000"/>
            </a:spcAft>
            <a:buNone/>
          </a:pPr>
          <a:r>
            <a:rPr lang="en-US" sz="1400" kern="1200" dirty="0"/>
            <a:t>High unemployment can reduce demand for houses, as fewer people can afford to buy a home. The influx of immigrants can lead to increased demands for housing. More people needing homes can drive up prices, especially where housing supplies are limited. </a:t>
          </a:r>
        </a:p>
      </dsp:txBody>
      <dsp:txXfrm>
        <a:off x="859193" y="993549"/>
        <a:ext cx="9630382" cy="790016"/>
      </dsp:txXfrm>
    </dsp:sp>
    <dsp:sp modelId="{96F85A45-E7B2-4090-8EF7-EF6BEE962E8D}">
      <dsp:nvSpPr>
        <dsp:cNvPr id="0" name=""/>
        <dsp:cNvSpPr/>
      </dsp:nvSpPr>
      <dsp:spPr>
        <a:xfrm>
          <a:off x="0" y="1981069"/>
          <a:ext cx="10515600" cy="743544"/>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5CB2D3-C0AC-40F3-98B1-E5B239187587}">
      <dsp:nvSpPr>
        <dsp:cNvPr id="0" name=""/>
        <dsp:cNvSpPr/>
      </dsp:nvSpPr>
      <dsp:spPr>
        <a:xfrm>
          <a:off x="224922" y="2148367"/>
          <a:ext cx="409349" cy="4089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59ADD2D-7BC1-44DB-900B-82939D9E3D7C}">
      <dsp:nvSpPr>
        <dsp:cNvPr id="0" name=""/>
        <dsp:cNvSpPr/>
      </dsp:nvSpPr>
      <dsp:spPr>
        <a:xfrm>
          <a:off x="859193" y="1981069"/>
          <a:ext cx="9630382" cy="790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10" tIns="83610" rIns="83610" bIns="83610" numCol="1" spcCol="1270" anchor="ctr" anchorCtr="0">
          <a:noAutofit/>
        </a:bodyPr>
        <a:lstStyle/>
        <a:p>
          <a:pPr marL="0" lvl="0" indent="0" algn="l" defTabSz="622300">
            <a:lnSpc>
              <a:spcPct val="100000"/>
            </a:lnSpc>
            <a:spcBef>
              <a:spcPct val="0"/>
            </a:spcBef>
            <a:spcAft>
              <a:spcPct val="35000"/>
            </a:spcAft>
            <a:buNone/>
          </a:pPr>
          <a:r>
            <a:rPr lang="en-US" sz="1400" kern="1200"/>
            <a:t>The analysis aims to study the relationship between unemployment rates, immigration, and house prices, as well as to analyze current trends.</a:t>
          </a:r>
        </a:p>
      </dsp:txBody>
      <dsp:txXfrm>
        <a:off x="859193" y="1981069"/>
        <a:ext cx="9630382" cy="790016"/>
      </dsp:txXfrm>
    </dsp:sp>
    <dsp:sp modelId="{4A75509F-6817-48D9-B28A-E5EA9930771E}">
      <dsp:nvSpPr>
        <dsp:cNvPr id="0" name=""/>
        <dsp:cNvSpPr/>
      </dsp:nvSpPr>
      <dsp:spPr>
        <a:xfrm>
          <a:off x="0" y="2968590"/>
          <a:ext cx="10515600" cy="743544"/>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9B723C-13BE-471A-A0D3-B41B97D6A915}">
      <dsp:nvSpPr>
        <dsp:cNvPr id="0" name=""/>
        <dsp:cNvSpPr/>
      </dsp:nvSpPr>
      <dsp:spPr>
        <a:xfrm>
          <a:off x="224922" y="3135887"/>
          <a:ext cx="409349" cy="4089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8EE6978-C328-4BFD-9F96-27EC4C0FF13B}">
      <dsp:nvSpPr>
        <dsp:cNvPr id="0" name=""/>
        <dsp:cNvSpPr/>
      </dsp:nvSpPr>
      <dsp:spPr>
        <a:xfrm>
          <a:off x="859193" y="2968590"/>
          <a:ext cx="9630382" cy="790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10" tIns="83610" rIns="83610" bIns="83610" numCol="1" spcCol="1270" anchor="ctr" anchorCtr="0">
          <a:noAutofit/>
        </a:bodyPr>
        <a:lstStyle/>
        <a:p>
          <a:pPr marL="0" lvl="0" indent="0" algn="l" defTabSz="622300">
            <a:lnSpc>
              <a:spcPct val="100000"/>
            </a:lnSpc>
            <a:spcBef>
              <a:spcPct val="0"/>
            </a:spcBef>
            <a:spcAft>
              <a:spcPct val="35000"/>
            </a:spcAft>
            <a:buNone/>
          </a:pPr>
          <a:r>
            <a:rPr lang="en-US" sz="1400" kern="1200"/>
            <a:t>Our analysis reveals that house prices and the unemployment rate are negatively correlated. While immigration and house prices have a slight negative correlation, as immigration rates increase, it does not necessarily mean that house prices increase rapidly.</a:t>
          </a:r>
        </a:p>
      </dsp:txBody>
      <dsp:txXfrm>
        <a:off x="859193" y="2968590"/>
        <a:ext cx="9630382" cy="790016"/>
      </dsp:txXfrm>
    </dsp:sp>
    <dsp:sp modelId="{DBE07ED8-8685-41AF-A9A4-0466FE951DD3}">
      <dsp:nvSpPr>
        <dsp:cNvPr id="0" name=""/>
        <dsp:cNvSpPr/>
      </dsp:nvSpPr>
      <dsp:spPr>
        <a:xfrm>
          <a:off x="0" y="3956110"/>
          <a:ext cx="10515600" cy="743544"/>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C6CC05-97F1-41EC-A954-5605D3ACA353}">
      <dsp:nvSpPr>
        <dsp:cNvPr id="0" name=""/>
        <dsp:cNvSpPr/>
      </dsp:nvSpPr>
      <dsp:spPr>
        <a:xfrm>
          <a:off x="224922" y="4123407"/>
          <a:ext cx="409349" cy="4089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AEF30F2-EDF5-4BA8-8D07-35DED3B0EF2D}">
      <dsp:nvSpPr>
        <dsp:cNvPr id="0" name=""/>
        <dsp:cNvSpPr/>
      </dsp:nvSpPr>
      <dsp:spPr>
        <a:xfrm>
          <a:off x="859193" y="3956110"/>
          <a:ext cx="9630382" cy="790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10" tIns="83610" rIns="83610" bIns="83610" numCol="1" spcCol="1270" anchor="ctr" anchorCtr="0">
          <a:noAutofit/>
        </a:bodyPr>
        <a:lstStyle/>
        <a:p>
          <a:pPr marL="0" lvl="0" indent="0" algn="l" defTabSz="622300">
            <a:lnSpc>
              <a:spcPct val="100000"/>
            </a:lnSpc>
            <a:spcBef>
              <a:spcPct val="0"/>
            </a:spcBef>
            <a:spcAft>
              <a:spcPct val="35000"/>
            </a:spcAft>
            <a:buNone/>
          </a:pPr>
          <a:r>
            <a:rPr lang="en-US" sz="1400" kern="1200"/>
            <a:t>Higher unemployment rates lead to lower house prices, while the rise in immigration can increase housing demand, potentially having only a minimal impact on house prices.</a:t>
          </a:r>
        </a:p>
      </dsp:txBody>
      <dsp:txXfrm>
        <a:off x="859193" y="3956110"/>
        <a:ext cx="9630382" cy="7900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83681A-6FE4-46DA-A1A8-1366C07953A4}">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24B354-3DAC-4DC8-88FC-098FA2304E4A}">
      <dsp:nvSpPr>
        <dsp:cNvPr id="0" name=""/>
        <dsp:cNvSpPr/>
      </dsp:nvSpPr>
      <dsp:spPr>
        <a:xfrm>
          <a:off x="276881" y="207750"/>
          <a:ext cx="503420" cy="50342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74B136-CBAA-4CD3-9F83-C00CF899898F}">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US" sz="1500" kern="1200" dirty="0">
              <a:solidFill>
                <a:schemeClr val="tx1"/>
              </a:solidFill>
            </a:rPr>
            <a:t>High levels of unemployment can reduce the demand for houses, as fewer individuals have the financial means to purchase a home. Conversely, an influx of immigrants can generate an increase in demand for housing, potentially driving up prices, particularly in areas with limited housing supplies. </a:t>
          </a:r>
        </a:p>
      </dsp:txBody>
      <dsp:txXfrm>
        <a:off x="1057183" y="1805"/>
        <a:ext cx="9458416" cy="915310"/>
      </dsp:txXfrm>
    </dsp:sp>
    <dsp:sp modelId="{D220325C-6045-433D-9687-A10BC769DD46}">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A2EC71-5144-4E6C-A11D-BA79F157954A}">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7CE9AD-D792-4821-B25A-791ACCEFCDEF}">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US" sz="1500" kern="1200">
              <a:solidFill>
                <a:schemeClr val="tx1"/>
              </a:solidFill>
            </a:rPr>
            <a:t>The purpose of this report is to assess whether the unemployment rate and immigration trends have an impact on house prices. </a:t>
          </a:r>
        </a:p>
      </dsp:txBody>
      <dsp:txXfrm>
        <a:off x="1057183" y="1145944"/>
        <a:ext cx="9458416" cy="915310"/>
      </dsp:txXfrm>
    </dsp:sp>
    <dsp:sp modelId="{E02ADB05-E027-4342-9F32-B95411DDDD80}">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E39C58-1A23-4B45-8900-6D44C5DF0FF3}">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AB706C-B771-4DE8-867C-CB61AFA9037C}">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US" sz="1500" kern="1200" dirty="0">
              <a:solidFill>
                <a:schemeClr val="tx1"/>
              </a:solidFill>
            </a:rPr>
            <a:t>This report will prioritize identifying the correlation between immigration, unemployment, and house prices, analyzing current trends, and predicting both house prices and unemployment rates. </a:t>
          </a:r>
        </a:p>
      </dsp:txBody>
      <dsp:txXfrm>
        <a:off x="1057183" y="2290082"/>
        <a:ext cx="9458416" cy="915310"/>
      </dsp:txXfrm>
    </dsp:sp>
    <dsp:sp modelId="{14E9753C-9CE7-4262-A4DD-B96D758FFFD4}">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CFD1F5-A45F-41BE-B1AA-37A00B09E2C7}">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55081F-148D-41B4-892E-0F6CC34E38BC}">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US" sz="1500" kern="1200">
              <a:solidFill>
                <a:schemeClr val="tx1"/>
              </a:solidFill>
            </a:rPr>
            <a:t>Additionally, the report will encompass a section dedicated to data analysis and key findings.</a:t>
          </a:r>
        </a:p>
      </dsp:txBody>
      <dsp:txXfrm>
        <a:off x="1057183" y="3434221"/>
        <a:ext cx="9458416" cy="915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9F002-9609-4F60-BDFE-CF96D3161BEF}">
      <dsp:nvSpPr>
        <dsp:cNvPr id="0" name=""/>
        <dsp:cNvSpPr/>
      </dsp:nvSpPr>
      <dsp:spPr>
        <a:xfrm>
          <a:off x="0" y="0"/>
          <a:ext cx="10515600" cy="1958644"/>
        </a:xfrm>
        <a:prstGeom prst="roundRect">
          <a:avLst>
            <a:gd name="adj" fmla="val 10000"/>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BA39F1-5FA1-4942-8844-8716BF2B0415}">
      <dsp:nvSpPr>
        <dsp:cNvPr id="0" name=""/>
        <dsp:cNvSpPr/>
      </dsp:nvSpPr>
      <dsp:spPr>
        <a:xfrm>
          <a:off x="316674" y="261152"/>
          <a:ext cx="1520346" cy="143633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6B8996-47C4-449A-9BD7-4FA05B1A79EF}">
      <dsp:nvSpPr>
        <dsp:cNvPr id="0" name=""/>
        <dsp:cNvSpPr/>
      </dsp:nvSpPr>
      <dsp:spPr>
        <a:xfrm rot="10800000">
          <a:off x="316674" y="1958644"/>
          <a:ext cx="1520346" cy="2393899"/>
        </a:xfrm>
        <a:prstGeom prst="round2SameRect">
          <a:avLst>
            <a:gd name="adj1" fmla="val 10500"/>
            <a:gd name="adj2" fmla="val 0"/>
          </a:avLst>
        </a:prstGeom>
        <a:solidFill>
          <a:schemeClr val="dk2">
            <a:hueOff val="0"/>
            <a:satOff val="0"/>
            <a:lumOff val="0"/>
            <a:alphaOff val="0"/>
          </a:schemeClr>
        </a:solidFill>
        <a:ln w="1905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100000"/>
            </a:lnSpc>
            <a:spcBef>
              <a:spcPct val="0"/>
            </a:spcBef>
            <a:spcAft>
              <a:spcPct val="35000"/>
            </a:spcAft>
            <a:buNone/>
          </a:pPr>
          <a:r>
            <a:rPr lang="en-NZ" sz="1800" kern="1200" dirty="0"/>
            <a:t>Collect the relevant data sets</a:t>
          </a:r>
          <a:endParaRPr lang="en-US" sz="1800" kern="1200" dirty="0"/>
        </a:p>
      </dsp:txBody>
      <dsp:txXfrm rot="10800000">
        <a:off x="363430" y="1958644"/>
        <a:ext cx="1426834" cy="2347143"/>
      </dsp:txXfrm>
    </dsp:sp>
    <dsp:sp modelId="{BDCFBD24-BFE9-45FF-BC18-1EEA51C8AABE}">
      <dsp:nvSpPr>
        <dsp:cNvPr id="0" name=""/>
        <dsp:cNvSpPr/>
      </dsp:nvSpPr>
      <dsp:spPr>
        <a:xfrm>
          <a:off x="1989055" y="261152"/>
          <a:ext cx="1520346" cy="143633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E565B3-6434-472F-A731-CC4B5496CA51}">
      <dsp:nvSpPr>
        <dsp:cNvPr id="0" name=""/>
        <dsp:cNvSpPr/>
      </dsp:nvSpPr>
      <dsp:spPr>
        <a:xfrm rot="10800000">
          <a:off x="1989055" y="1958644"/>
          <a:ext cx="1520346" cy="2393899"/>
        </a:xfrm>
        <a:prstGeom prst="round2SameRect">
          <a:avLst>
            <a:gd name="adj1" fmla="val 10500"/>
            <a:gd name="adj2" fmla="val 0"/>
          </a:avLst>
        </a:prstGeom>
        <a:solidFill>
          <a:schemeClr val="dk2">
            <a:hueOff val="0"/>
            <a:satOff val="0"/>
            <a:lumOff val="0"/>
            <a:alphaOff val="0"/>
          </a:schemeClr>
        </a:solidFill>
        <a:ln w="1905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100000"/>
            </a:lnSpc>
            <a:spcBef>
              <a:spcPct val="0"/>
            </a:spcBef>
            <a:spcAft>
              <a:spcPct val="35000"/>
            </a:spcAft>
            <a:buNone/>
          </a:pPr>
          <a:r>
            <a:rPr lang="en-NZ" sz="1800" kern="1200"/>
            <a:t>Data cleaning </a:t>
          </a:r>
          <a:endParaRPr lang="en-US" sz="1800" kern="1200"/>
        </a:p>
      </dsp:txBody>
      <dsp:txXfrm rot="10800000">
        <a:off x="2035811" y="1958644"/>
        <a:ext cx="1426834" cy="2347143"/>
      </dsp:txXfrm>
    </dsp:sp>
    <dsp:sp modelId="{9102A4A7-CB1E-44BB-AAAF-28E6FEDDE256}">
      <dsp:nvSpPr>
        <dsp:cNvPr id="0" name=""/>
        <dsp:cNvSpPr/>
      </dsp:nvSpPr>
      <dsp:spPr>
        <a:xfrm>
          <a:off x="3661436" y="261152"/>
          <a:ext cx="1520346" cy="143633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AF59B1-D4EE-4610-AB86-8BF29C3170E0}">
      <dsp:nvSpPr>
        <dsp:cNvPr id="0" name=""/>
        <dsp:cNvSpPr/>
      </dsp:nvSpPr>
      <dsp:spPr>
        <a:xfrm rot="10800000">
          <a:off x="3661436" y="1958644"/>
          <a:ext cx="1520346" cy="2393899"/>
        </a:xfrm>
        <a:prstGeom prst="round2SameRect">
          <a:avLst>
            <a:gd name="adj1" fmla="val 10500"/>
            <a:gd name="adj2" fmla="val 0"/>
          </a:avLst>
        </a:prstGeom>
        <a:solidFill>
          <a:schemeClr val="dk2">
            <a:hueOff val="0"/>
            <a:satOff val="0"/>
            <a:lumOff val="0"/>
            <a:alphaOff val="0"/>
          </a:schemeClr>
        </a:solidFill>
        <a:ln w="1905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100000"/>
            </a:lnSpc>
            <a:spcBef>
              <a:spcPct val="0"/>
            </a:spcBef>
            <a:spcAft>
              <a:spcPct val="35000"/>
            </a:spcAft>
            <a:buNone/>
          </a:pPr>
          <a:r>
            <a:rPr lang="en-NZ" sz="1800" kern="1200"/>
            <a:t>Explanatory data analysis</a:t>
          </a:r>
          <a:endParaRPr lang="en-US" sz="1800" kern="1200"/>
        </a:p>
      </dsp:txBody>
      <dsp:txXfrm rot="10800000">
        <a:off x="3708192" y="1958644"/>
        <a:ext cx="1426834" cy="2347143"/>
      </dsp:txXfrm>
    </dsp:sp>
    <dsp:sp modelId="{1082CF11-5BEA-4487-B54D-499595CF2309}">
      <dsp:nvSpPr>
        <dsp:cNvPr id="0" name=""/>
        <dsp:cNvSpPr/>
      </dsp:nvSpPr>
      <dsp:spPr>
        <a:xfrm>
          <a:off x="5333817" y="261152"/>
          <a:ext cx="1520346" cy="143633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818364-DFDF-4146-9EAA-903F68439546}">
      <dsp:nvSpPr>
        <dsp:cNvPr id="0" name=""/>
        <dsp:cNvSpPr/>
      </dsp:nvSpPr>
      <dsp:spPr>
        <a:xfrm rot="10800000">
          <a:off x="5333817" y="1958644"/>
          <a:ext cx="1520346" cy="2393899"/>
        </a:xfrm>
        <a:prstGeom prst="round2SameRect">
          <a:avLst>
            <a:gd name="adj1" fmla="val 10500"/>
            <a:gd name="adj2" fmla="val 0"/>
          </a:avLst>
        </a:prstGeom>
        <a:solidFill>
          <a:schemeClr val="dk2">
            <a:hueOff val="0"/>
            <a:satOff val="0"/>
            <a:lumOff val="0"/>
            <a:alphaOff val="0"/>
          </a:schemeClr>
        </a:solidFill>
        <a:ln w="1905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100000"/>
            </a:lnSpc>
            <a:spcBef>
              <a:spcPct val="0"/>
            </a:spcBef>
            <a:spcAft>
              <a:spcPct val="35000"/>
            </a:spcAft>
            <a:buNone/>
          </a:pPr>
          <a:r>
            <a:rPr lang="en-NZ" sz="1800" kern="1200"/>
            <a:t>Correlation Analysis </a:t>
          </a:r>
          <a:endParaRPr lang="en-US" sz="1800" kern="1200"/>
        </a:p>
      </dsp:txBody>
      <dsp:txXfrm rot="10800000">
        <a:off x="5380573" y="1958644"/>
        <a:ext cx="1426834" cy="2347143"/>
      </dsp:txXfrm>
    </dsp:sp>
    <dsp:sp modelId="{EDDF3CE2-3AB9-4DF4-B4BC-094A503FE9D7}">
      <dsp:nvSpPr>
        <dsp:cNvPr id="0" name=""/>
        <dsp:cNvSpPr/>
      </dsp:nvSpPr>
      <dsp:spPr>
        <a:xfrm>
          <a:off x="7006198" y="261152"/>
          <a:ext cx="1520346" cy="1436339"/>
        </a:xfrm>
        <a:prstGeom prst="roundRect">
          <a:avLst>
            <a:gd name="adj" fmla="val 1000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t="-3000" b="-3000"/>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D8C679-6748-4191-9C1F-ADACCF4B24AF}">
      <dsp:nvSpPr>
        <dsp:cNvPr id="0" name=""/>
        <dsp:cNvSpPr/>
      </dsp:nvSpPr>
      <dsp:spPr>
        <a:xfrm rot="10800000">
          <a:off x="7006198" y="1958644"/>
          <a:ext cx="1520346" cy="2393899"/>
        </a:xfrm>
        <a:prstGeom prst="round2SameRect">
          <a:avLst>
            <a:gd name="adj1" fmla="val 10500"/>
            <a:gd name="adj2" fmla="val 0"/>
          </a:avLst>
        </a:prstGeom>
        <a:solidFill>
          <a:schemeClr val="dk2">
            <a:hueOff val="0"/>
            <a:satOff val="0"/>
            <a:lumOff val="0"/>
            <a:alphaOff val="0"/>
          </a:schemeClr>
        </a:solidFill>
        <a:ln w="1905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100000"/>
            </a:lnSpc>
            <a:spcBef>
              <a:spcPct val="0"/>
            </a:spcBef>
            <a:spcAft>
              <a:spcPct val="35000"/>
            </a:spcAft>
            <a:buNone/>
          </a:pPr>
          <a:r>
            <a:rPr lang="en-NZ" sz="1800" kern="1200" dirty="0"/>
            <a:t>Linear regression Analysis </a:t>
          </a:r>
          <a:endParaRPr lang="en-US" sz="1800" kern="1200" dirty="0"/>
        </a:p>
      </dsp:txBody>
      <dsp:txXfrm rot="10800000">
        <a:off x="7052954" y="1958644"/>
        <a:ext cx="1426834" cy="2347143"/>
      </dsp:txXfrm>
    </dsp:sp>
    <dsp:sp modelId="{DA7543BB-69D5-4344-9B99-2136ED6BD289}">
      <dsp:nvSpPr>
        <dsp:cNvPr id="0" name=""/>
        <dsp:cNvSpPr/>
      </dsp:nvSpPr>
      <dsp:spPr>
        <a:xfrm>
          <a:off x="8678579" y="261152"/>
          <a:ext cx="1520346" cy="1436339"/>
        </a:xfrm>
        <a:prstGeom prst="roundRect">
          <a:avLst>
            <a:gd name="adj" fmla="val 10000"/>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CDC39D-E8C1-43B4-9736-22161393FAD2}">
      <dsp:nvSpPr>
        <dsp:cNvPr id="0" name=""/>
        <dsp:cNvSpPr/>
      </dsp:nvSpPr>
      <dsp:spPr>
        <a:xfrm rot="10800000">
          <a:off x="8678579" y="1958644"/>
          <a:ext cx="1520346" cy="2393899"/>
        </a:xfrm>
        <a:prstGeom prst="round2SameRect">
          <a:avLst>
            <a:gd name="adj1" fmla="val 10500"/>
            <a:gd name="adj2" fmla="val 0"/>
          </a:avLst>
        </a:prstGeom>
        <a:solidFill>
          <a:schemeClr val="dk2">
            <a:hueOff val="0"/>
            <a:satOff val="0"/>
            <a:lumOff val="0"/>
            <a:alphaOff val="0"/>
          </a:schemeClr>
        </a:solidFill>
        <a:ln w="1905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100000"/>
            </a:lnSpc>
            <a:spcBef>
              <a:spcPct val="0"/>
            </a:spcBef>
            <a:spcAft>
              <a:spcPct val="35000"/>
            </a:spcAft>
            <a:buNone/>
          </a:pPr>
          <a:r>
            <a:rPr lang="en-NZ" sz="1800" kern="1200"/>
            <a:t>Interactive Dashboard </a:t>
          </a:r>
          <a:endParaRPr lang="en-US" sz="1800" kern="1200"/>
        </a:p>
      </dsp:txBody>
      <dsp:txXfrm rot="10800000">
        <a:off x="8725335" y="1958644"/>
        <a:ext cx="1426834" cy="23471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CF3123-759F-416F-A082-EB691E739516}">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AEE201-B9DA-49DD-A45D-82D749D07B91}">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D3DE7D3-0B84-4F9A-A7E5-9A241E43973B}">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44550">
            <a:lnSpc>
              <a:spcPct val="100000"/>
            </a:lnSpc>
            <a:spcBef>
              <a:spcPct val="0"/>
            </a:spcBef>
            <a:spcAft>
              <a:spcPct val="35000"/>
            </a:spcAft>
            <a:buNone/>
          </a:pPr>
          <a:r>
            <a:rPr lang="en-US" sz="1900" b="1" kern="1200"/>
            <a:t>HPI and total value of housing stock: </a:t>
          </a:r>
          <a:r>
            <a:rPr lang="en-US" sz="1900" kern="1200"/>
            <a:t>A strong positive correlation exists between the House Price Index (HPI) and the total value of housing stock, indicating that as house prices rise, the overall value of housing stock also increases.</a:t>
          </a:r>
        </a:p>
      </dsp:txBody>
      <dsp:txXfrm>
        <a:off x="1507738" y="707092"/>
        <a:ext cx="9007861" cy="1305401"/>
      </dsp:txXfrm>
    </dsp:sp>
    <dsp:sp modelId="{BBCD13BF-F9C5-4009-AE86-F371EBD2B1F3}">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0F0BF9-2BD4-4609-A4B1-ACA214CC3E3A}">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53377AA-E878-4517-9FC5-DCD020C673E4}">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44550">
            <a:lnSpc>
              <a:spcPct val="100000"/>
            </a:lnSpc>
            <a:spcBef>
              <a:spcPct val="0"/>
            </a:spcBef>
            <a:spcAft>
              <a:spcPct val="35000"/>
            </a:spcAft>
            <a:buNone/>
          </a:pPr>
          <a:r>
            <a:rPr lang="en-US" sz="1900" b="1" kern="1200"/>
            <a:t>Average hourly wages: </a:t>
          </a:r>
          <a:r>
            <a:rPr lang="en-US" sz="1900" kern="1200"/>
            <a:t>Additionally, there is a consistent upward trend in average hourly wages over time.</a:t>
          </a:r>
        </a:p>
      </dsp:txBody>
      <dsp:txXfrm>
        <a:off x="1507738" y="2338844"/>
        <a:ext cx="9007861" cy="13054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D5793-E0ED-4E41-9A93-F1EC2330AB42}">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7C2A4A-ACFD-4D1D-8A58-D7183C78021E}">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016F09-8CD0-4CB0-8E75-94F6AA926123}">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55650">
            <a:lnSpc>
              <a:spcPct val="100000"/>
            </a:lnSpc>
            <a:spcBef>
              <a:spcPct val="0"/>
            </a:spcBef>
            <a:spcAft>
              <a:spcPct val="35000"/>
            </a:spcAft>
            <a:buNone/>
          </a:pPr>
          <a:r>
            <a:rPr lang="en-US" sz="1700" b="1" kern="1200"/>
            <a:t>Average hourly rate and unemployment rate: </a:t>
          </a:r>
          <a:r>
            <a:rPr lang="en-US" sz="1700" kern="1200"/>
            <a:t>The correlation between average hourly wage and unemployment rate is -0.45, indicating that higher wages are linked to lower unemployment rates</a:t>
          </a:r>
        </a:p>
      </dsp:txBody>
      <dsp:txXfrm>
        <a:off x="1507738" y="707092"/>
        <a:ext cx="9007861" cy="1305401"/>
      </dsp:txXfrm>
    </dsp:sp>
    <dsp:sp modelId="{27DE8241-1F98-405C-A140-18240D097EF4}">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BC7498-8D81-4A53-8B80-58AF057C5874}">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5C311F-2A74-4A0B-A5C6-FBC080D05475}">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55650">
            <a:lnSpc>
              <a:spcPct val="100000"/>
            </a:lnSpc>
            <a:spcBef>
              <a:spcPct val="0"/>
            </a:spcBef>
            <a:spcAft>
              <a:spcPct val="35000"/>
            </a:spcAft>
            <a:buNone/>
          </a:pPr>
          <a:r>
            <a:rPr lang="en-US" sz="1700" b="1" kern="1200" dirty="0"/>
            <a:t>Working age population and unemployment rate: </a:t>
          </a:r>
          <a:r>
            <a:rPr lang="en-US" sz="1700" kern="1200" dirty="0"/>
            <a:t>there is a correlation of 0.56 between working age population and unemployment rate, suggesting that an increase in the working age population can lead to a higher unemployment rate if job growth does not keep up.</a:t>
          </a:r>
        </a:p>
      </dsp:txBody>
      <dsp:txXfrm>
        <a:off x="1507738" y="2338844"/>
        <a:ext cx="9007861" cy="13054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FE09E-A377-4E05-A2EE-A5222E32601D}">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33BC7E-DCA4-4E25-B9B3-A403DFDCF5C6}">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C6E973-EF44-4B15-BED0-6859D3A8CE9A}">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b="1" kern="1200" dirty="0"/>
            <a:t>MSE 0.13:  </a:t>
          </a:r>
          <a:r>
            <a:rPr lang="en-US" sz="1800" kern="1200" dirty="0"/>
            <a:t>The predictions are off by 0.13 units from the unemployment rate. </a:t>
          </a:r>
        </a:p>
      </dsp:txBody>
      <dsp:txXfrm>
        <a:off x="836323" y="3399"/>
        <a:ext cx="9679276" cy="724089"/>
      </dsp:txXfrm>
    </dsp:sp>
    <dsp:sp modelId="{80D57173-49DA-4C72-B682-46874BE851DE}">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6F39F3-212C-463A-B99A-01957777C8CD}">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F28BAB-33E3-4E23-A4C3-F7C7D2FACBB8}">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b="1" kern="1200" dirty="0"/>
            <a:t>R squared: 0.55</a:t>
          </a:r>
          <a:r>
            <a:rPr lang="en-US" sz="1800" kern="1200" dirty="0"/>
            <a:t>: The model explains 55% of the variation in the unemployment rate, which indicates a decent fit. </a:t>
          </a:r>
        </a:p>
      </dsp:txBody>
      <dsp:txXfrm>
        <a:off x="836323" y="908511"/>
        <a:ext cx="9679276" cy="724089"/>
      </dsp:txXfrm>
    </dsp:sp>
    <dsp:sp modelId="{6BD4C31C-8D21-42AA-8DCB-A53278077532}">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F1398A-EE93-431B-BD28-B7551B05B66A}">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A52A0E-A812-4260-951C-8FFC52A92A3F}">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b="1" kern="1200" dirty="0"/>
            <a:t>Average hourly rate Coefficient = -0.082 </a:t>
          </a:r>
          <a:r>
            <a:rPr lang="en-US" sz="1800" kern="1200" dirty="0"/>
            <a:t>Higher wages are associated with lower unemployment. </a:t>
          </a:r>
        </a:p>
      </dsp:txBody>
      <dsp:txXfrm>
        <a:off x="836323" y="1813624"/>
        <a:ext cx="9679276" cy="724089"/>
      </dsp:txXfrm>
    </dsp:sp>
    <dsp:sp modelId="{9FDFF5E8-C4E5-4566-B499-4CF38A6BD580}">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7BAA02-9DCB-49A7-A126-75EF37D40245}">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585B8B-547F-4484-B05E-2D712B750B8D}">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b="1" kern="1200" dirty="0"/>
            <a:t>Working age Coefficient  = 0.337</a:t>
          </a:r>
          <a:r>
            <a:rPr lang="en-US" sz="1800" kern="1200" dirty="0"/>
            <a:t>. More working-age people are linked to higher unemployment. </a:t>
          </a:r>
        </a:p>
      </dsp:txBody>
      <dsp:txXfrm>
        <a:off x="836323" y="2718736"/>
        <a:ext cx="9679276" cy="724089"/>
      </dsp:txXfrm>
    </dsp:sp>
    <dsp:sp modelId="{FC880FA2-1E16-4A12-8BB0-E41286E4E223}">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9FD671-D7EA-4E3A-AD2E-899AB245ECB7}">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41DBF0-403B-4C17-882D-8E931684089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b="1" kern="1200" dirty="0"/>
            <a:t>Plot interpretation: </a:t>
          </a:r>
          <a:r>
            <a:rPr lang="en-US" sz="1800" kern="1200" dirty="0"/>
            <a:t>The plot shows how close the predicted unemployment rate is to the actual rates. Points close to the red line make for better predictions.</a:t>
          </a:r>
        </a:p>
      </dsp:txBody>
      <dsp:txXfrm>
        <a:off x="836323" y="3623848"/>
        <a:ext cx="9679276" cy="72408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8DB1E-507A-487A-960F-F4C98653B5EF}">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DB6883-AACA-459F-80B1-31A33C54BD89}">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12A26A-7E63-45F6-B773-7CF39357DEC9}">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44550">
            <a:lnSpc>
              <a:spcPct val="100000"/>
            </a:lnSpc>
            <a:spcBef>
              <a:spcPct val="0"/>
            </a:spcBef>
            <a:spcAft>
              <a:spcPct val="35000"/>
            </a:spcAft>
            <a:buNone/>
          </a:pPr>
          <a:r>
            <a:rPr lang="en-US" sz="1900" b="1" kern="1200"/>
            <a:t>Unemployment rate vs HPI: </a:t>
          </a:r>
          <a:r>
            <a:rPr lang="en-US" sz="1900" kern="1200"/>
            <a:t>The unemployment rate and house prices are negatively correlated, meaning higher unemployment leads to lower house prices. </a:t>
          </a:r>
        </a:p>
      </dsp:txBody>
      <dsp:txXfrm>
        <a:off x="1507738" y="707092"/>
        <a:ext cx="9007861" cy="1305401"/>
      </dsp:txXfrm>
    </dsp:sp>
    <dsp:sp modelId="{625060EF-B178-4541-9BCD-16BB9D6F8658}">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C45B5A-FDCF-46DC-9062-CD2EEB4E0CC1}">
      <dsp:nvSpPr>
        <dsp:cNvPr id="0" name=""/>
        <dsp:cNvSpPr/>
      </dsp:nvSpPr>
      <dsp:spPr>
        <a:xfrm>
          <a:off x="394883" y="2632559"/>
          <a:ext cx="717970" cy="71797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949C90-48CE-4C78-B5DF-C6C1CDA0BF3A}">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844550">
            <a:lnSpc>
              <a:spcPct val="100000"/>
            </a:lnSpc>
            <a:spcBef>
              <a:spcPct val="0"/>
            </a:spcBef>
            <a:spcAft>
              <a:spcPct val="35000"/>
            </a:spcAft>
            <a:buNone/>
          </a:pPr>
          <a:r>
            <a:rPr lang="en-US" sz="1900" b="1" kern="1200"/>
            <a:t>Immigration number vs HPI: </a:t>
          </a:r>
          <a:r>
            <a:rPr lang="en-US" sz="1900" kern="1200"/>
            <a:t>Similarly, there is a slight negative correlation between immigration numbers and house prices, suggesting that increased immigration doesn't necessarily mean higher house prices due to other economic factors.</a:t>
          </a:r>
        </a:p>
      </dsp:txBody>
      <dsp:txXfrm>
        <a:off x="1507738" y="2338844"/>
        <a:ext cx="9007861" cy="13054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56C1F-5D08-462C-A4DD-DEA255F1FEE1}">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A98060-1549-4C4F-96C2-AAE81FCA4E11}">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15C9FF-A2E8-4A51-BA4D-589E1234352A}">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b="1" kern="1200"/>
            <a:t>Unemployment rate: </a:t>
          </a:r>
          <a:r>
            <a:rPr lang="en-US" sz="2200" kern="1200"/>
            <a:t>Unemployment rate has increased in 2024, indicating potential economic challenges or labor market adjustments.</a:t>
          </a:r>
        </a:p>
      </dsp:txBody>
      <dsp:txXfrm>
        <a:off x="1435590" y="531"/>
        <a:ext cx="9080009" cy="1242935"/>
      </dsp:txXfrm>
    </dsp:sp>
    <dsp:sp modelId="{DAF47D6D-D9A5-4561-9FCB-52373641D665}">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820643-8107-40F5-9914-D9B1AF518D83}">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49A32-D0BB-4B73-BD60-B0EFBCF27AB5}">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b="1" kern="1200"/>
            <a:t>House price index (HPI): </a:t>
          </a:r>
          <a:r>
            <a:rPr lang="en-US" sz="2200" kern="1200"/>
            <a:t>House Price Index (HPI) continues to rise, but recent fluctuations may affect housing market stability and prices.</a:t>
          </a:r>
        </a:p>
      </dsp:txBody>
      <dsp:txXfrm>
        <a:off x="1435590" y="1554201"/>
        <a:ext cx="9080009" cy="1242935"/>
      </dsp:txXfrm>
    </dsp:sp>
    <dsp:sp modelId="{FCB7B18B-2D6C-4E29-A7ED-8C191ABBD379}">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F2C126-DA7D-425A-8489-DBE33D1428F4}">
      <dsp:nvSpPr>
        <dsp:cNvPr id="0" name=""/>
        <dsp:cNvSpPr/>
      </dsp:nvSpPr>
      <dsp:spPr>
        <a:xfrm>
          <a:off x="375988" y="3387531"/>
          <a:ext cx="683614" cy="683614"/>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FDABA5-73BA-4974-8196-545B455EE4EF}">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b="1" kern="1200"/>
            <a:t>Estimate immigration: </a:t>
          </a:r>
          <a:r>
            <a:rPr lang="en-US" sz="2200" kern="1200"/>
            <a:t>Estimated immigration has sharply declined in 2024, potentially impacting economic growth and housing demand.</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FFC5C7-82FF-42EC-BBB6-B1C1723F6F4F}" type="datetimeFigureOut">
              <a:rPr lang="en-NZ" smtClean="0"/>
              <a:t>25/07/2024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16ED078-14D8-497A-9C07-CDA010ECA2A8}" type="slidenum">
              <a:rPr lang="en-NZ" smtClean="0"/>
              <a:t>‹#›</a:t>
            </a:fld>
            <a:endParaRPr lang="en-NZ"/>
          </a:p>
        </p:txBody>
      </p:sp>
    </p:spTree>
    <p:extLst>
      <p:ext uri="{BB962C8B-B14F-4D97-AF65-F5344CB8AC3E}">
        <p14:creationId xmlns:p14="http://schemas.microsoft.com/office/powerpoint/2010/main" val="924129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FFC5C7-82FF-42EC-BBB6-B1C1723F6F4F}" type="datetimeFigureOut">
              <a:rPr lang="en-NZ" smtClean="0"/>
              <a:t>25/07/2024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16ED078-14D8-497A-9C07-CDA010ECA2A8}" type="slidenum">
              <a:rPr lang="en-NZ" smtClean="0"/>
              <a:t>‹#›</a:t>
            </a:fld>
            <a:endParaRPr lang="en-NZ"/>
          </a:p>
        </p:txBody>
      </p:sp>
    </p:spTree>
    <p:extLst>
      <p:ext uri="{BB962C8B-B14F-4D97-AF65-F5344CB8AC3E}">
        <p14:creationId xmlns:p14="http://schemas.microsoft.com/office/powerpoint/2010/main" val="2856378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FFC5C7-82FF-42EC-BBB6-B1C1723F6F4F}" type="datetimeFigureOut">
              <a:rPr lang="en-NZ" smtClean="0"/>
              <a:t>25/07/2024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16ED078-14D8-497A-9C07-CDA010ECA2A8}" type="slidenum">
              <a:rPr lang="en-NZ" smtClean="0"/>
              <a:t>‹#›</a:t>
            </a:fld>
            <a:endParaRPr lang="en-NZ"/>
          </a:p>
        </p:txBody>
      </p:sp>
    </p:spTree>
    <p:extLst>
      <p:ext uri="{BB962C8B-B14F-4D97-AF65-F5344CB8AC3E}">
        <p14:creationId xmlns:p14="http://schemas.microsoft.com/office/powerpoint/2010/main" val="2367996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FFC5C7-82FF-42EC-BBB6-B1C1723F6F4F}" type="datetimeFigureOut">
              <a:rPr lang="en-NZ" smtClean="0"/>
              <a:t>25/07/2024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16ED078-14D8-497A-9C07-CDA010ECA2A8}" type="slidenum">
              <a:rPr lang="en-NZ" smtClean="0"/>
              <a:t>‹#›</a:t>
            </a:fld>
            <a:endParaRPr lang="en-NZ"/>
          </a:p>
        </p:txBody>
      </p:sp>
    </p:spTree>
    <p:extLst>
      <p:ext uri="{BB962C8B-B14F-4D97-AF65-F5344CB8AC3E}">
        <p14:creationId xmlns:p14="http://schemas.microsoft.com/office/powerpoint/2010/main" val="752718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FFC5C7-82FF-42EC-BBB6-B1C1723F6F4F}" type="datetimeFigureOut">
              <a:rPr lang="en-NZ" smtClean="0"/>
              <a:t>25/07/2024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16ED078-14D8-497A-9C07-CDA010ECA2A8}" type="slidenum">
              <a:rPr lang="en-NZ" smtClean="0"/>
              <a:t>‹#›</a:t>
            </a:fld>
            <a:endParaRPr lang="en-NZ"/>
          </a:p>
        </p:txBody>
      </p:sp>
    </p:spTree>
    <p:extLst>
      <p:ext uri="{BB962C8B-B14F-4D97-AF65-F5344CB8AC3E}">
        <p14:creationId xmlns:p14="http://schemas.microsoft.com/office/powerpoint/2010/main" val="3102743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FFC5C7-82FF-42EC-BBB6-B1C1723F6F4F}" type="datetimeFigureOut">
              <a:rPr lang="en-NZ" smtClean="0"/>
              <a:t>25/07/2024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216ED078-14D8-497A-9C07-CDA010ECA2A8}" type="slidenum">
              <a:rPr lang="en-NZ" smtClean="0"/>
              <a:t>‹#›</a:t>
            </a:fld>
            <a:endParaRPr lang="en-NZ"/>
          </a:p>
        </p:txBody>
      </p:sp>
    </p:spTree>
    <p:extLst>
      <p:ext uri="{BB962C8B-B14F-4D97-AF65-F5344CB8AC3E}">
        <p14:creationId xmlns:p14="http://schemas.microsoft.com/office/powerpoint/2010/main" val="2179949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FFC5C7-82FF-42EC-BBB6-B1C1723F6F4F}" type="datetimeFigureOut">
              <a:rPr lang="en-NZ" smtClean="0"/>
              <a:t>25/07/2024</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216ED078-14D8-497A-9C07-CDA010ECA2A8}" type="slidenum">
              <a:rPr lang="en-NZ" smtClean="0"/>
              <a:t>‹#›</a:t>
            </a:fld>
            <a:endParaRPr lang="en-NZ"/>
          </a:p>
        </p:txBody>
      </p:sp>
    </p:spTree>
    <p:extLst>
      <p:ext uri="{BB962C8B-B14F-4D97-AF65-F5344CB8AC3E}">
        <p14:creationId xmlns:p14="http://schemas.microsoft.com/office/powerpoint/2010/main" val="3532099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FFC5C7-82FF-42EC-BBB6-B1C1723F6F4F}" type="datetimeFigureOut">
              <a:rPr lang="en-NZ" smtClean="0"/>
              <a:t>25/07/2024</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216ED078-14D8-497A-9C07-CDA010ECA2A8}" type="slidenum">
              <a:rPr lang="en-NZ" smtClean="0"/>
              <a:t>‹#›</a:t>
            </a:fld>
            <a:endParaRPr lang="en-NZ"/>
          </a:p>
        </p:txBody>
      </p:sp>
    </p:spTree>
    <p:extLst>
      <p:ext uri="{BB962C8B-B14F-4D97-AF65-F5344CB8AC3E}">
        <p14:creationId xmlns:p14="http://schemas.microsoft.com/office/powerpoint/2010/main" val="3951004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FFC5C7-82FF-42EC-BBB6-B1C1723F6F4F}" type="datetimeFigureOut">
              <a:rPr lang="en-NZ" smtClean="0"/>
              <a:t>25/07/2024</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216ED078-14D8-497A-9C07-CDA010ECA2A8}" type="slidenum">
              <a:rPr lang="en-NZ" smtClean="0"/>
              <a:t>‹#›</a:t>
            </a:fld>
            <a:endParaRPr lang="en-NZ"/>
          </a:p>
        </p:txBody>
      </p:sp>
    </p:spTree>
    <p:extLst>
      <p:ext uri="{BB962C8B-B14F-4D97-AF65-F5344CB8AC3E}">
        <p14:creationId xmlns:p14="http://schemas.microsoft.com/office/powerpoint/2010/main" val="2406468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FFC5C7-82FF-42EC-BBB6-B1C1723F6F4F}" type="datetimeFigureOut">
              <a:rPr lang="en-NZ" smtClean="0"/>
              <a:t>25/07/2024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216ED078-14D8-497A-9C07-CDA010ECA2A8}" type="slidenum">
              <a:rPr lang="en-NZ" smtClean="0"/>
              <a:t>‹#›</a:t>
            </a:fld>
            <a:endParaRPr lang="en-NZ"/>
          </a:p>
        </p:txBody>
      </p:sp>
    </p:spTree>
    <p:extLst>
      <p:ext uri="{BB962C8B-B14F-4D97-AF65-F5344CB8AC3E}">
        <p14:creationId xmlns:p14="http://schemas.microsoft.com/office/powerpoint/2010/main" val="2416749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FFC5C7-82FF-42EC-BBB6-B1C1723F6F4F}" type="datetimeFigureOut">
              <a:rPr lang="en-NZ" smtClean="0"/>
              <a:t>25/07/2024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216ED078-14D8-497A-9C07-CDA010ECA2A8}" type="slidenum">
              <a:rPr lang="en-NZ" smtClean="0"/>
              <a:t>‹#›</a:t>
            </a:fld>
            <a:endParaRPr lang="en-NZ"/>
          </a:p>
        </p:txBody>
      </p:sp>
    </p:spTree>
    <p:extLst>
      <p:ext uri="{BB962C8B-B14F-4D97-AF65-F5344CB8AC3E}">
        <p14:creationId xmlns:p14="http://schemas.microsoft.com/office/powerpoint/2010/main" val="3852302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6FFC5C7-82FF-42EC-BBB6-B1C1723F6F4F}" type="datetimeFigureOut">
              <a:rPr lang="en-NZ" smtClean="0"/>
              <a:t>25/07/2024</a:t>
            </a:fld>
            <a:endParaRPr lang="en-N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Z"/>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16ED078-14D8-497A-9C07-CDA010ECA2A8}" type="slidenum">
              <a:rPr lang="en-NZ" smtClean="0"/>
              <a:t>‹#›</a:t>
            </a:fld>
            <a:endParaRPr lang="en-NZ"/>
          </a:p>
        </p:txBody>
      </p:sp>
    </p:spTree>
    <p:extLst>
      <p:ext uri="{BB962C8B-B14F-4D97-AF65-F5344CB8AC3E}">
        <p14:creationId xmlns:p14="http://schemas.microsoft.com/office/powerpoint/2010/main" val="287798760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4.xml.rels><?xml version="1.0" encoding="UTF-8" standalone="yes"?>
<Relationships xmlns="http://schemas.openxmlformats.org/package/2006/relationships"><Relationship Id="rId3" Type="http://schemas.openxmlformats.org/officeDocument/2006/relationships/hyperlink" Target="https://nz-dashboard-g352.onrender.com/"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rbnz.govt.nz/" TargetMode="Externa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3" name="Oval 22">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3" name="Straight Connector 32">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1" name="Straight Connector 40">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Video 4" descr="Concept View To Office Building And Sky">
            <a:extLst>
              <a:ext uri="{FF2B5EF4-FFF2-40B4-BE49-F238E27FC236}">
                <a16:creationId xmlns:a16="http://schemas.microsoft.com/office/drawing/2014/main" id="{F79AAD8C-2DDE-E871-3DF7-8A8DA55CD24A}"/>
              </a:ext>
            </a:extLst>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chemeClr val="bg1">
                <a:tint val="45000"/>
                <a:satMod val="400000"/>
              </a:schemeClr>
            </a:duotone>
            <a:alphaModFix amt="25000"/>
          </a:blip>
          <a:srcRect t="284" r="-1" b="-1"/>
          <a:stretch/>
        </p:blipFill>
        <p:spPr>
          <a:xfrm>
            <a:off x="767444" y="29548"/>
            <a:ext cx="10721730" cy="6013845"/>
          </a:xfrm>
          <a:prstGeom prst="rect">
            <a:avLst/>
          </a:prstGeom>
        </p:spPr>
      </p:pic>
      <p:sp>
        <p:nvSpPr>
          <p:cNvPr id="4" name="Rectangle 3">
            <a:extLst>
              <a:ext uri="{FF2B5EF4-FFF2-40B4-BE49-F238E27FC236}">
                <a16:creationId xmlns:a16="http://schemas.microsoft.com/office/drawing/2014/main" id="{FA7B62AB-8C89-1796-F9FE-5956D35414A7}"/>
              </a:ext>
            </a:extLst>
          </p:cNvPr>
          <p:cNvSpPr/>
          <p:nvPr/>
        </p:nvSpPr>
        <p:spPr>
          <a:xfrm>
            <a:off x="883797" y="288099"/>
            <a:ext cx="10480600" cy="554399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Z"/>
          </a:p>
        </p:txBody>
      </p:sp>
      <p:sp>
        <p:nvSpPr>
          <p:cNvPr id="7" name="Title 6">
            <a:extLst>
              <a:ext uri="{FF2B5EF4-FFF2-40B4-BE49-F238E27FC236}">
                <a16:creationId xmlns:a16="http://schemas.microsoft.com/office/drawing/2014/main" id="{EA0B3E35-BEA2-784D-40B6-E1E50EB55277}"/>
              </a:ext>
            </a:extLst>
          </p:cNvPr>
          <p:cNvSpPr>
            <a:spLocks noGrp="1"/>
          </p:cNvSpPr>
          <p:nvPr>
            <p:ph type="ctrTitle"/>
          </p:nvPr>
        </p:nvSpPr>
        <p:spPr/>
        <p:txBody>
          <a:bodyPr>
            <a:normAutofit fontScale="90000"/>
          </a:bodyPr>
          <a:lstStyle/>
          <a:p>
            <a:r>
              <a:rPr lang="en-US" sz="6000" b="1" dirty="0">
                <a:solidFill>
                  <a:schemeClr val="bg1"/>
                </a:solidFill>
              </a:rPr>
              <a:t>Impact of Immigration and Unemployment on Housing Prices: An Economic Analysis</a:t>
            </a:r>
            <a:endParaRPr lang="en-NZ" dirty="0"/>
          </a:p>
        </p:txBody>
      </p:sp>
      <p:sp>
        <p:nvSpPr>
          <p:cNvPr id="10" name="Subtitle 9">
            <a:extLst>
              <a:ext uri="{FF2B5EF4-FFF2-40B4-BE49-F238E27FC236}">
                <a16:creationId xmlns:a16="http://schemas.microsoft.com/office/drawing/2014/main" id="{F6F73096-F13E-4B96-FB91-A893CFDB2B7E}"/>
              </a:ext>
            </a:extLst>
          </p:cNvPr>
          <p:cNvSpPr>
            <a:spLocks noGrp="1"/>
          </p:cNvSpPr>
          <p:nvPr>
            <p:ph type="subTitle" idx="1"/>
          </p:nvPr>
        </p:nvSpPr>
        <p:spPr/>
        <p:txBody>
          <a:bodyPr/>
          <a:lstStyle/>
          <a:p>
            <a:r>
              <a:rPr lang="en-NZ" dirty="0">
                <a:solidFill>
                  <a:schemeClr val="bg1"/>
                </a:solidFill>
              </a:rPr>
              <a:t>Muhammad Haziq</a:t>
            </a:r>
          </a:p>
          <a:p>
            <a:endParaRPr lang="en-NZ" dirty="0"/>
          </a:p>
        </p:txBody>
      </p:sp>
      <p:sp>
        <p:nvSpPr>
          <p:cNvPr id="14" name="Subtitle 2">
            <a:extLst>
              <a:ext uri="{FF2B5EF4-FFF2-40B4-BE49-F238E27FC236}">
                <a16:creationId xmlns:a16="http://schemas.microsoft.com/office/drawing/2014/main" id="{617D90E4-A39A-E0CE-EF2B-901B6F3290FF}"/>
              </a:ext>
            </a:extLst>
          </p:cNvPr>
          <p:cNvSpPr txBox="1">
            <a:spLocks/>
          </p:cNvSpPr>
          <p:nvPr/>
        </p:nvSpPr>
        <p:spPr>
          <a:xfrm>
            <a:off x="2618174" y="3427487"/>
            <a:ext cx="7315200" cy="2615906"/>
          </a:xfrm>
          <a:prstGeom prst="rect">
            <a:avLst/>
          </a:prstGeom>
          <a:noFill/>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NZ" dirty="0">
              <a:solidFill>
                <a:schemeClr val="bg1"/>
              </a:solidFill>
            </a:endParaRPr>
          </a:p>
        </p:txBody>
      </p:sp>
    </p:spTree>
    <p:extLst>
      <p:ext uri="{BB962C8B-B14F-4D97-AF65-F5344CB8AC3E}">
        <p14:creationId xmlns:p14="http://schemas.microsoft.com/office/powerpoint/2010/main" val="351009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264D603-10EA-A08C-D291-EA34DFFAE234}"/>
              </a:ext>
            </a:extLst>
          </p:cNvPr>
          <p:cNvSpPr>
            <a:spLocks noGrp="1"/>
          </p:cNvSpPr>
          <p:nvPr>
            <p:ph type="title"/>
          </p:nvPr>
        </p:nvSpPr>
        <p:spPr>
          <a:xfrm>
            <a:off x="2026693" y="1030406"/>
            <a:ext cx="8147713" cy="3081242"/>
          </a:xfrm>
        </p:spPr>
        <p:txBody>
          <a:bodyPr vert="horz" lIns="91440" tIns="45720" rIns="91440" bIns="45720" rtlCol="0" anchor="ctr">
            <a:normAutofit/>
          </a:bodyPr>
          <a:lstStyle/>
          <a:p>
            <a:pPr algn="ctr"/>
            <a:r>
              <a:rPr lang="en-US" sz="4800" b="1" dirty="0">
                <a:solidFill>
                  <a:srgbClr val="FFFFFF"/>
                </a:solidFill>
              </a:rPr>
              <a:t>Unemployment rate and L</a:t>
            </a:r>
            <a:r>
              <a:rPr lang="en-US" sz="4800" b="1" kern="1200" dirty="0">
                <a:solidFill>
                  <a:srgbClr val="FFFFFF"/>
                </a:solidFill>
                <a:latin typeface="+mj-lt"/>
                <a:ea typeface="+mj-ea"/>
                <a:cs typeface="+mj-cs"/>
              </a:rPr>
              <a:t>abor data</a:t>
            </a:r>
          </a:p>
        </p:txBody>
      </p:sp>
    </p:spTree>
    <p:extLst>
      <p:ext uri="{BB962C8B-B14F-4D97-AF65-F5344CB8AC3E}">
        <p14:creationId xmlns:p14="http://schemas.microsoft.com/office/powerpoint/2010/main" val="946211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90E219-9BF9-5504-6194-057931E82A0A}"/>
              </a:ext>
            </a:extLst>
          </p:cNvPr>
          <p:cNvSpPr>
            <a:spLocks noGrp="1"/>
          </p:cNvSpPr>
          <p:nvPr>
            <p:ph type="title"/>
          </p:nvPr>
        </p:nvSpPr>
        <p:spPr>
          <a:xfrm>
            <a:off x="1113810" y="3130041"/>
            <a:ext cx="4036334" cy="2387600"/>
          </a:xfrm>
        </p:spPr>
        <p:txBody>
          <a:bodyPr vert="horz" lIns="91440" tIns="45720" rIns="91440" bIns="45720" rtlCol="0" anchor="t">
            <a:normAutofit/>
          </a:bodyPr>
          <a:lstStyle/>
          <a:p>
            <a:r>
              <a:rPr lang="en-US" sz="3000" b="1" dirty="0"/>
              <a:t>Correlation Matrix working age population, average hourly rate and unemployment</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graph&#10;&#10;Description automatically generated with medium confidence">
            <a:extLst>
              <a:ext uri="{FF2B5EF4-FFF2-40B4-BE49-F238E27FC236}">
                <a16:creationId xmlns:a16="http://schemas.microsoft.com/office/drawing/2014/main" id="{B8624188-C4A9-3C9F-F37E-963656CCA6B6}"/>
              </a:ext>
            </a:extLst>
          </p:cNvPr>
          <p:cNvPicPr>
            <a:picLocks noChangeAspect="1"/>
          </p:cNvPicPr>
          <p:nvPr/>
        </p:nvPicPr>
        <p:blipFill>
          <a:blip r:embed="rId2"/>
          <a:srcRect l="18413" r="7398" b="2"/>
          <a:stretch/>
        </p:blipFill>
        <p:spPr>
          <a:xfrm>
            <a:off x="5922492" y="666728"/>
            <a:ext cx="5536001" cy="5465791"/>
          </a:xfrm>
          <a:prstGeom prst="rect">
            <a:avLst/>
          </a:prstGeom>
        </p:spPr>
      </p:pic>
    </p:spTree>
    <p:extLst>
      <p:ext uri="{BB962C8B-B14F-4D97-AF65-F5344CB8AC3E}">
        <p14:creationId xmlns:p14="http://schemas.microsoft.com/office/powerpoint/2010/main" val="54500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82966-3F14-BE01-1480-C6E5AA69D77D}"/>
              </a:ext>
            </a:extLst>
          </p:cNvPr>
          <p:cNvSpPr>
            <a:spLocks noGrp="1"/>
          </p:cNvSpPr>
          <p:nvPr>
            <p:ph type="title"/>
          </p:nvPr>
        </p:nvSpPr>
        <p:spPr/>
        <p:txBody>
          <a:bodyPr/>
          <a:lstStyle/>
          <a:p>
            <a:r>
              <a:rPr lang="en-NZ" b="1" dirty="0"/>
              <a:t>Key finding: Correlation Matrix</a:t>
            </a:r>
          </a:p>
        </p:txBody>
      </p:sp>
      <p:graphicFrame>
        <p:nvGraphicFramePr>
          <p:cNvPr id="5" name="Content Placeholder 2">
            <a:extLst>
              <a:ext uri="{FF2B5EF4-FFF2-40B4-BE49-F238E27FC236}">
                <a16:creationId xmlns:a16="http://schemas.microsoft.com/office/drawing/2014/main" id="{F6FE4004-0062-73F7-F270-7E1CFDB573E7}"/>
              </a:ext>
            </a:extLst>
          </p:cNvPr>
          <p:cNvGraphicFramePr>
            <a:graphicFrameLocks noGrp="1"/>
          </p:cNvGraphicFramePr>
          <p:nvPr>
            <p:ph idx="1"/>
            <p:extLst>
              <p:ext uri="{D42A27DB-BD31-4B8C-83A1-F6EECF244321}">
                <p14:modId xmlns:p14="http://schemas.microsoft.com/office/powerpoint/2010/main" val="27448808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8740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968EEF-6A6A-C74C-55F4-72D261643435}"/>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3800" b="1" kern="1200">
                <a:solidFill>
                  <a:schemeClr val="tx1"/>
                </a:solidFill>
                <a:latin typeface="+mj-lt"/>
                <a:ea typeface="+mj-ea"/>
                <a:cs typeface="+mj-cs"/>
              </a:rPr>
              <a:t>Actual vs predicted unemployment rate</a:t>
            </a:r>
          </a:p>
        </p:txBody>
      </p:sp>
      <p:grpSp>
        <p:nvGrpSpPr>
          <p:cNvPr id="14" name="Group 1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F86E6B2-84FE-2CA8-E749-13E2B19521DE}"/>
              </a:ext>
            </a:extLst>
          </p:cNvPr>
          <p:cNvPicPr>
            <a:picLocks noChangeAspect="1"/>
          </p:cNvPicPr>
          <p:nvPr/>
        </p:nvPicPr>
        <p:blipFill>
          <a:blip r:embed="rId2"/>
          <a:stretch>
            <a:fillRect/>
          </a:stretch>
        </p:blipFill>
        <p:spPr>
          <a:xfrm>
            <a:off x="5922492" y="1427423"/>
            <a:ext cx="5536001" cy="3944400"/>
          </a:xfrm>
          <a:prstGeom prst="rect">
            <a:avLst/>
          </a:prstGeom>
        </p:spPr>
      </p:pic>
    </p:spTree>
    <p:extLst>
      <p:ext uri="{BB962C8B-B14F-4D97-AF65-F5344CB8AC3E}">
        <p14:creationId xmlns:p14="http://schemas.microsoft.com/office/powerpoint/2010/main" val="74662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B6857-9B04-CF3F-9198-B0D05FE63E18}"/>
              </a:ext>
            </a:extLst>
          </p:cNvPr>
          <p:cNvSpPr>
            <a:spLocks noGrp="1"/>
          </p:cNvSpPr>
          <p:nvPr>
            <p:ph type="title"/>
          </p:nvPr>
        </p:nvSpPr>
        <p:spPr/>
        <p:txBody>
          <a:bodyPr/>
          <a:lstStyle/>
          <a:p>
            <a:r>
              <a:rPr lang="en-NZ" b="1" dirty="0"/>
              <a:t>Key findings: Predictive analysis (unemployment rate)</a:t>
            </a:r>
          </a:p>
        </p:txBody>
      </p:sp>
      <p:graphicFrame>
        <p:nvGraphicFramePr>
          <p:cNvPr id="9" name="Content Placeholder 6">
            <a:extLst>
              <a:ext uri="{FF2B5EF4-FFF2-40B4-BE49-F238E27FC236}">
                <a16:creationId xmlns:a16="http://schemas.microsoft.com/office/drawing/2014/main" id="{CB49A079-BE40-132C-7D96-FC9422F72161}"/>
              </a:ext>
            </a:extLst>
          </p:cNvPr>
          <p:cNvGraphicFramePr>
            <a:graphicFrameLocks noGrp="1"/>
          </p:cNvGraphicFramePr>
          <p:nvPr>
            <p:ph idx="1"/>
            <p:extLst>
              <p:ext uri="{D42A27DB-BD31-4B8C-83A1-F6EECF244321}">
                <p14:modId xmlns:p14="http://schemas.microsoft.com/office/powerpoint/2010/main" val="2308729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3038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E6F8F13-5DD8-17AF-EE78-5A82557869BA}"/>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b="1" kern="1200">
                <a:solidFill>
                  <a:srgbClr val="FFFFFF"/>
                </a:solidFill>
                <a:latin typeface="+mj-lt"/>
                <a:ea typeface="+mj-ea"/>
                <a:cs typeface="+mj-cs"/>
              </a:rPr>
              <a:t>Housing, immigration and labour data </a:t>
            </a:r>
          </a:p>
        </p:txBody>
      </p:sp>
      <p:sp>
        <p:nvSpPr>
          <p:cNvPr id="21" name="Rectangle 20">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802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DC65EA-94D5-A3A4-1437-6C94440E9846}"/>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2800" b="1" dirty="0">
                <a:solidFill>
                  <a:srgbClr val="FFFFFF"/>
                </a:solidFill>
              </a:rPr>
              <a:t>Scatter plot unemployment and immigration vs house price index</a:t>
            </a:r>
          </a:p>
        </p:txBody>
      </p:sp>
      <p:pic>
        <p:nvPicPr>
          <p:cNvPr id="5" name="Picture 4" descr="A graph with blue lines and white text&#10;&#10;Description automatically generated">
            <a:extLst>
              <a:ext uri="{FF2B5EF4-FFF2-40B4-BE49-F238E27FC236}">
                <a16:creationId xmlns:a16="http://schemas.microsoft.com/office/drawing/2014/main" id="{EF4D435B-DA7F-D238-BD2F-1455E002B6C8}"/>
              </a:ext>
            </a:extLst>
          </p:cNvPr>
          <p:cNvPicPr>
            <a:picLocks noChangeAspect="1"/>
          </p:cNvPicPr>
          <p:nvPr/>
        </p:nvPicPr>
        <p:blipFill>
          <a:blip r:embed="rId2"/>
          <a:stretch>
            <a:fillRect/>
          </a:stretch>
        </p:blipFill>
        <p:spPr>
          <a:xfrm>
            <a:off x="715748" y="2596021"/>
            <a:ext cx="5131088" cy="3168446"/>
          </a:xfrm>
          <a:prstGeom prst="rect">
            <a:avLst/>
          </a:prstGeom>
        </p:spPr>
      </p:pic>
      <p:pic>
        <p:nvPicPr>
          <p:cNvPr id="7" name="Picture 6" descr="A graph with a line going up&#10;&#10;Description automatically generated">
            <a:extLst>
              <a:ext uri="{FF2B5EF4-FFF2-40B4-BE49-F238E27FC236}">
                <a16:creationId xmlns:a16="http://schemas.microsoft.com/office/drawing/2014/main" id="{3BA333AE-337F-F791-C775-D1DD9EA7D616}"/>
              </a:ext>
            </a:extLst>
          </p:cNvPr>
          <p:cNvPicPr>
            <a:picLocks noChangeAspect="1"/>
          </p:cNvPicPr>
          <p:nvPr/>
        </p:nvPicPr>
        <p:blipFill>
          <a:blip r:embed="rId3"/>
          <a:stretch>
            <a:fillRect/>
          </a:stretch>
        </p:blipFill>
        <p:spPr>
          <a:xfrm>
            <a:off x="6345165" y="2619680"/>
            <a:ext cx="5131087" cy="3194101"/>
          </a:xfrm>
          <a:prstGeom prst="rect">
            <a:avLst/>
          </a:prstGeom>
        </p:spPr>
      </p:pic>
    </p:spTree>
    <p:extLst>
      <p:ext uri="{BB962C8B-B14F-4D97-AF65-F5344CB8AC3E}">
        <p14:creationId xmlns:p14="http://schemas.microsoft.com/office/powerpoint/2010/main" val="1474453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CCB7-FADA-2F2A-2548-C47FB43CB7FF}"/>
              </a:ext>
            </a:extLst>
          </p:cNvPr>
          <p:cNvSpPr>
            <a:spLocks noGrp="1"/>
          </p:cNvSpPr>
          <p:nvPr>
            <p:ph type="title"/>
          </p:nvPr>
        </p:nvSpPr>
        <p:spPr/>
        <p:txBody>
          <a:bodyPr/>
          <a:lstStyle/>
          <a:p>
            <a:r>
              <a:rPr lang="en-NZ" b="1" dirty="0"/>
              <a:t>Key findings: House price correlation</a:t>
            </a:r>
          </a:p>
        </p:txBody>
      </p:sp>
      <p:graphicFrame>
        <p:nvGraphicFramePr>
          <p:cNvPr id="5" name="Content Placeholder 2">
            <a:extLst>
              <a:ext uri="{FF2B5EF4-FFF2-40B4-BE49-F238E27FC236}">
                <a16:creationId xmlns:a16="http://schemas.microsoft.com/office/drawing/2014/main" id="{9D975CA1-B8D2-65CF-BB75-10FED8364C5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6577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2F123B-9D3B-E764-24FA-AAF98A472C5F}"/>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2800" b="1" kern="1200">
                <a:solidFill>
                  <a:srgbClr val="FFFFFF"/>
                </a:solidFill>
                <a:latin typeface="+mj-lt"/>
                <a:ea typeface="+mj-ea"/>
                <a:cs typeface="+mj-cs"/>
              </a:rPr>
              <a:t>Sum of yearly unemployment rate, house price index and estimate immigration by year</a:t>
            </a:r>
          </a:p>
        </p:txBody>
      </p:sp>
      <p:pic>
        <p:nvPicPr>
          <p:cNvPr id="5" name="Picture 4">
            <a:extLst>
              <a:ext uri="{FF2B5EF4-FFF2-40B4-BE49-F238E27FC236}">
                <a16:creationId xmlns:a16="http://schemas.microsoft.com/office/drawing/2014/main" id="{29B2D217-6C8E-EC46-2470-AC92E9E857F0}"/>
              </a:ext>
            </a:extLst>
          </p:cNvPr>
          <p:cNvPicPr>
            <a:picLocks noChangeAspect="1"/>
          </p:cNvPicPr>
          <p:nvPr/>
        </p:nvPicPr>
        <p:blipFill>
          <a:blip r:embed="rId2"/>
          <a:stretch>
            <a:fillRect/>
          </a:stretch>
        </p:blipFill>
        <p:spPr>
          <a:xfrm>
            <a:off x="1621468" y="1966293"/>
            <a:ext cx="8949063" cy="4452160"/>
          </a:xfrm>
          <a:prstGeom prst="rect">
            <a:avLst/>
          </a:prstGeom>
        </p:spPr>
      </p:pic>
    </p:spTree>
    <p:extLst>
      <p:ext uri="{BB962C8B-B14F-4D97-AF65-F5344CB8AC3E}">
        <p14:creationId xmlns:p14="http://schemas.microsoft.com/office/powerpoint/2010/main" val="2908715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208BF-D030-84F0-5EE8-20BD662D9F84}"/>
              </a:ext>
            </a:extLst>
          </p:cNvPr>
          <p:cNvSpPr>
            <a:spLocks noGrp="1"/>
          </p:cNvSpPr>
          <p:nvPr>
            <p:ph type="title"/>
          </p:nvPr>
        </p:nvSpPr>
        <p:spPr/>
        <p:txBody>
          <a:bodyPr/>
          <a:lstStyle/>
          <a:p>
            <a:r>
              <a:rPr lang="en-NZ" b="1" dirty="0"/>
              <a:t>Key findings: Sum of yearly data trend</a:t>
            </a:r>
          </a:p>
        </p:txBody>
      </p:sp>
      <p:graphicFrame>
        <p:nvGraphicFramePr>
          <p:cNvPr id="5" name="Content Placeholder 2">
            <a:extLst>
              <a:ext uri="{FF2B5EF4-FFF2-40B4-BE49-F238E27FC236}">
                <a16:creationId xmlns:a16="http://schemas.microsoft.com/office/drawing/2014/main" id="{C58721C4-96B8-DDAF-D376-B91678C3334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9419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CC3D4-17D2-4C8D-1713-94ED0D46B715}"/>
              </a:ext>
            </a:extLst>
          </p:cNvPr>
          <p:cNvSpPr>
            <a:spLocks noGrp="1"/>
          </p:cNvSpPr>
          <p:nvPr>
            <p:ph type="title"/>
          </p:nvPr>
        </p:nvSpPr>
        <p:spPr/>
        <p:txBody>
          <a:bodyPr/>
          <a:lstStyle/>
          <a:p>
            <a:r>
              <a:rPr lang="en-NZ" b="1" dirty="0"/>
              <a:t>Table of content</a:t>
            </a:r>
          </a:p>
        </p:txBody>
      </p:sp>
      <p:graphicFrame>
        <p:nvGraphicFramePr>
          <p:cNvPr id="5" name="Content Placeholder 2">
            <a:extLst>
              <a:ext uri="{FF2B5EF4-FFF2-40B4-BE49-F238E27FC236}">
                <a16:creationId xmlns:a16="http://schemas.microsoft.com/office/drawing/2014/main" id="{B04B58C4-24A1-8244-D6D6-CE08A9FBD5D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6164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180DE06-7362-4888-AADA-7AADD57AC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B85EC0-27C6-C3F7-9158-F2B8BBC61173}"/>
              </a:ext>
            </a:extLst>
          </p:cNvPr>
          <p:cNvSpPr>
            <a:spLocks noGrp="1"/>
          </p:cNvSpPr>
          <p:nvPr>
            <p:ph type="title"/>
          </p:nvPr>
        </p:nvSpPr>
        <p:spPr>
          <a:xfrm>
            <a:off x="7331384" y="679730"/>
            <a:ext cx="4171994" cy="3932729"/>
          </a:xfrm>
        </p:spPr>
        <p:txBody>
          <a:bodyPr vert="horz" lIns="91440" tIns="45720" rIns="91440" bIns="45720" rtlCol="0" anchor="b">
            <a:normAutofit/>
          </a:bodyPr>
          <a:lstStyle/>
          <a:p>
            <a:r>
              <a:rPr lang="en-US" sz="4200" b="1" kern="1200">
                <a:solidFill>
                  <a:schemeClr val="tx1"/>
                </a:solidFill>
                <a:latin typeface="+mj-lt"/>
                <a:ea typeface="+mj-ea"/>
                <a:cs typeface="+mj-cs"/>
              </a:rPr>
              <a:t>Correlation matrix between unemployment rate, HPI and immigration estimate</a:t>
            </a:r>
          </a:p>
        </p:txBody>
      </p:sp>
      <p:grpSp>
        <p:nvGrpSpPr>
          <p:cNvPr id="11" name="Group 1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12" name="Straight Connector 1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D8507A89-B6C6-9EA9-DB14-1635E96E7A70}"/>
              </a:ext>
            </a:extLst>
          </p:cNvPr>
          <p:cNvPicPr>
            <a:picLocks noChangeAspect="1"/>
          </p:cNvPicPr>
          <p:nvPr/>
        </p:nvPicPr>
        <p:blipFill>
          <a:blip r:embed="rId2"/>
          <a:stretch>
            <a:fillRect/>
          </a:stretch>
        </p:blipFill>
        <p:spPr>
          <a:xfrm>
            <a:off x="942597" y="996170"/>
            <a:ext cx="5608830" cy="4865659"/>
          </a:xfrm>
          <a:prstGeom prst="rect">
            <a:avLst/>
          </a:prstGeom>
        </p:spPr>
      </p:pic>
    </p:spTree>
    <p:extLst>
      <p:ext uri="{BB962C8B-B14F-4D97-AF65-F5344CB8AC3E}">
        <p14:creationId xmlns:p14="http://schemas.microsoft.com/office/powerpoint/2010/main" val="1660569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D30E-FBB5-BD3B-3973-3C429F594224}"/>
              </a:ext>
            </a:extLst>
          </p:cNvPr>
          <p:cNvSpPr>
            <a:spLocks noGrp="1"/>
          </p:cNvSpPr>
          <p:nvPr>
            <p:ph type="title"/>
          </p:nvPr>
        </p:nvSpPr>
        <p:spPr/>
        <p:txBody>
          <a:bodyPr/>
          <a:lstStyle/>
          <a:p>
            <a:r>
              <a:rPr lang="en-NZ" b="1" dirty="0"/>
              <a:t>Key findings: Correlation Matrix</a:t>
            </a:r>
          </a:p>
        </p:txBody>
      </p:sp>
      <p:graphicFrame>
        <p:nvGraphicFramePr>
          <p:cNvPr id="7" name="Content Placeholder 2">
            <a:extLst>
              <a:ext uri="{FF2B5EF4-FFF2-40B4-BE49-F238E27FC236}">
                <a16:creationId xmlns:a16="http://schemas.microsoft.com/office/drawing/2014/main" id="{BD21B1DA-E94A-3F4A-3712-066DDA7EF08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213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DA60C47-9F76-46D7-9D57-E0C7BA42B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971326-AA7B-5A6A-2C78-CC407D605E79}"/>
              </a:ext>
            </a:extLst>
          </p:cNvPr>
          <p:cNvSpPr>
            <a:spLocks noGrp="1"/>
          </p:cNvSpPr>
          <p:nvPr>
            <p:ph type="title"/>
          </p:nvPr>
        </p:nvSpPr>
        <p:spPr>
          <a:xfrm>
            <a:off x="7178596" y="679730"/>
            <a:ext cx="4475848" cy="3787041"/>
          </a:xfrm>
        </p:spPr>
        <p:txBody>
          <a:bodyPr vert="horz" lIns="91440" tIns="45720" rIns="91440" bIns="45720" rtlCol="0" anchor="b">
            <a:normAutofit/>
          </a:bodyPr>
          <a:lstStyle/>
          <a:p>
            <a:r>
              <a:rPr lang="en-US" sz="6000" b="1"/>
              <a:t>Actual vs Predicted HPI</a:t>
            </a:r>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5538" y="385757"/>
            <a:ext cx="1715478" cy="64465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413" y="269325"/>
            <a:ext cx="5591744" cy="617193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BED55F0-90C1-08D4-FA51-C85785044762}"/>
              </a:ext>
            </a:extLst>
          </p:cNvPr>
          <p:cNvPicPr>
            <a:picLocks noChangeAspect="1"/>
          </p:cNvPicPr>
          <p:nvPr/>
        </p:nvPicPr>
        <p:blipFill>
          <a:blip r:embed="rId2"/>
          <a:stretch>
            <a:fillRect/>
          </a:stretch>
        </p:blipFill>
        <p:spPr>
          <a:xfrm>
            <a:off x="965587" y="453403"/>
            <a:ext cx="5127395" cy="2768794"/>
          </a:xfrm>
          <a:prstGeom prst="rect">
            <a:avLst/>
          </a:prstGeom>
        </p:spPr>
      </p:pic>
      <p:pic>
        <p:nvPicPr>
          <p:cNvPr id="10" name="Picture 9">
            <a:extLst>
              <a:ext uri="{FF2B5EF4-FFF2-40B4-BE49-F238E27FC236}">
                <a16:creationId xmlns:a16="http://schemas.microsoft.com/office/drawing/2014/main" id="{953F2C62-F37D-4E8D-0F29-97D46614C87B}"/>
              </a:ext>
            </a:extLst>
          </p:cNvPr>
          <p:cNvPicPr>
            <a:picLocks noChangeAspect="1"/>
          </p:cNvPicPr>
          <p:nvPr/>
        </p:nvPicPr>
        <p:blipFill>
          <a:blip r:embed="rId3"/>
          <a:stretch>
            <a:fillRect/>
          </a:stretch>
        </p:blipFill>
        <p:spPr>
          <a:xfrm>
            <a:off x="968605" y="4350140"/>
            <a:ext cx="5127395" cy="999842"/>
          </a:xfrm>
          <a:prstGeom prst="rect">
            <a:avLst/>
          </a:prstGeom>
        </p:spPr>
      </p:pic>
      <p:sp>
        <p:nvSpPr>
          <p:cNvPr id="21" name="Rectangle 20">
            <a:extLst>
              <a:ext uri="{FF2B5EF4-FFF2-40B4-BE49-F238E27FC236}">
                <a16:creationId xmlns:a16="http://schemas.microsoft.com/office/drawing/2014/main" id="{6CF143E5-57C3-46A3-91A2-EDAA7A8E6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43" y="2754068"/>
            <a:ext cx="149016" cy="17099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5728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64958-DA32-53A1-086F-7689006DA2BB}"/>
              </a:ext>
            </a:extLst>
          </p:cNvPr>
          <p:cNvSpPr>
            <a:spLocks noGrp="1"/>
          </p:cNvSpPr>
          <p:nvPr>
            <p:ph type="title"/>
          </p:nvPr>
        </p:nvSpPr>
        <p:spPr>
          <a:xfrm>
            <a:off x="838200" y="365125"/>
            <a:ext cx="10515600" cy="1325563"/>
          </a:xfrm>
        </p:spPr>
        <p:txBody>
          <a:bodyPr>
            <a:normAutofit/>
          </a:bodyPr>
          <a:lstStyle/>
          <a:p>
            <a:r>
              <a:rPr lang="en-NZ" b="1"/>
              <a:t>Key finding: Actual vs predicted HPI</a:t>
            </a:r>
            <a:endParaRPr lang="en-NZ" b="1" dirty="0"/>
          </a:p>
        </p:txBody>
      </p:sp>
      <p:graphicFrame>
        <p:nvGraphicFramePr>
          <p:cNvPr id="5" name="Content Placeholder 2">
            <a:extLst>
              <a:ext uri="{FF2B5EF4-FFF2-40B4-BE49-F238E27FC236}">
                <a16:creationId xmlns:a16="http://schemas.microsoft.com/office/drawing/2014/main" id="{EAB0721E-48AE-0386-2857-2B5952AC4220}"/>
              </a:ext>
            </a:extLst>
          </p:cNvPr>
          <p:cNvGraphicFramePr>
            <a:graphicFrameLocks noGrp="1"/>
          </p:cNvGraphicFramePr>
          <p:nvPr>
            <p:ph idx="1"/>
            <p:extLst>
              <p:ext uri="{D42A27DB-BD31-4B8C-83A1-F6EECF244321}">
                <p14:modId xmlns:p14="http://schemas.microsoft.com/office/powerpoint/2010/main" val="1442702973"/>
              </p:ext>
            </p:extLst>
          </p:nvPr>
        </p:nvGraphicFramePr>
        <p:xfrm>
          <a:off x="838200" y="1473200"/>
          <a:ext cx="10515600" cy="4703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321309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2" name="Oval 51">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 58">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2" name="Straight Connector 61">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0" name="Straight Connector 6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6F7B247-CFA9-53AA-BE8D-08878C4E513F}"/>
              </a:ext>
            </a:extLst>
          </p:cNvPr>
          <p:cNvSpPr>
            <a:spLocks noGrp="1"/>
          </p:cNvSpPr>
          <p:nvPr>
            <p:ph type="title"/>
          </p:nvPr>
        </p:nvSpPr>
        <p:spPr>
          <a:xfrm>
            <a:off x="630935" y="4018137"/>
            <a:ext cx="5071221" cy="2129586"/>
          </a:xfrm>
          <a:noFill/>
        </p:spPr>
        <p:txBody>
          <a:bodyPr anchor="t">
            <a:normAutofit/>
          </a:bodyPr>
          <a:lstStyle/>
          <a:p>
            <a:r>
              <a:rPr lang="en-NZ" sz="4800" b="1" dirty="0">
                <a:solidFill>
                  <a:schemeClr val="bg1"/>
                </a:solidFill>
              </a:rPr>
              <a:t>Interactive dashboard</a:t>
            </a:r>
          </a:p>
        </p:txBody>
      </p:sp>
      <p:pic>
        <p:nvPicPr>
          <p:cNvPr id="5" name="Picture 4" descr="A screenshot of a computer&#10;&#10;Description automatically generated">
            <a:extLst>
              <a:ext uri="{FF2B5EF4-FFF2-40B4-BE49-F238E27FC236}">
                <a16:creationId xmlns:a16="http://schemas.microsoft.com/office/drawing/2014/main" id="{2B5805B4-C45F-865D-0B28-53BA2E906DA4}"/>
              </a:ext>
            </a:extLst>
          </p:cNvPr>
          <p:cNvPicPr>
            <a:picLocks noChangeAspect="1"/>
          </p:cNvPicPr>
          <p:nvPr/>
        </p:nvPicPr>
        <p:blipFill>
          <a:blip r:embed="rId2"/>
          <a:srcRect r="1" b="38996"/>
          <a:stretch/>
        </p:blipFill>
        <p:spPr>
          <a:xfrm>
            <a:off x="1003399" y="617779"/>
            <a:ext cx="10098985" cy="3265248"/>
          </a:xfrm>
          <a:prstGeom prst="rect">
            <a:avLst/>
          </a:prstGeom>
        </p:spPr>
      </p:pic>
      <p:grpSp>
        <p:nvGrpSpPr>
          <p:cNvPr id="75" name="Group 74">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76" name="Straight Connector 75">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81" name="Oval 80">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5A33DD5-9AB3-ADEE-F154-FEAD25150F9D}"/>
              </a:ext>
            </a:extLst>
          </p:cNvPr>
          <p:cNvSpPr>
            <a:spLocks noGrp="1"/>
          </p:cNvSpPr>
          <p:nvPr>
            <p:ph idx="1"/>
          </p:nvPr>
        </p:nvSpPr>
        <p:spPr>
          <a:xfrm>
            <a:off x="5925304" y="4018143"/>
            <a:ext cx="5549111" cy="2129599"/>
          </a:xfrm>
          <a:noFill/>
        </p:spPr>
        <p:txBody>
          <a:bodyPr anchor="t">
            <a:normAutofit/>
          </a:bodyPr>
          <a:lstStyle/>
          <a:p>
            <a:r>
              <a:rPr lang="en-NZ" sz="1800" dirty="0">
                <a:solidFill>
                  <a:schemeClr val="bg1"/>
                </a:solidFill>
                <a:hlinkClick r:id="rId3"/>
              </a:rPr>
              <a:t>https://nz-dashboard-g352.onrender.com/</a:t>
            </a:r>
            <a:endParaRPr lang="en-NZ" sz="1800" dirty="0">
              <a:solidFill>
                <a:schemeClr val="bg1"/>
              </a:solidFill>
            </a:endParaRPr>
          </a:p>
          <a:p>
            <a:endParaRPr lang="en-NZ" sz="1800" dirty="0">
              <a:solidFill>
                <a:schemeClr val="bg1"/>
              </a:solidFill>
            </a:endParaRPr>
          </a:p>
          <a:p>
            <a:pPr marL="0" indent="0">
              <a:buNone/>
            </a:pPr>
            <a:endParaRPr lang="en-NZ" sz="1800" dirty="0">
              <a:solidFill>
                <a:schemeClr val="bg1"/>
              </a:solidFill>
            </a:endParaRPr>
          </a:p>
        </p:txBody>
      </p:sp>
    </p:spTree>
    <p:extLst>
      <p:ext uri="{BB962C8B-B14F-4D97-AF65-F5344CB8AC3E}">
        <p14:creationId xmlns:p14="http://schemas.microsoft.com/office/powerpoint/2010/main" val="1197725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6220-C701-BDD2-3DA1-B9AE6F670F25}"/>
              </a:ext>
            </a:extLst>
          </p:cNvPr>
          <p:cNvSpPr>
            <a:spLocks noGrp="1"/>
          </p:cNvSpPr>
          <p:nvPr>
            <p:ph type="title"/>
          </p:nvPr>
        </p:nvSpPr>
        <p:spPr/>
        <p:txBody>
          <a:bodyPr/>
          <a:lstStyle/>
          <a:p>
            <a:r>
              <a:rPr lang="en-NZ" b="1" dirty="0"/>
              <a:t>Discussion </a:t>
            </a:r>
          </a:p>
        </p:txBody>
      </p:sp>
      <p:graphicFrame>
        <p:nvGraphicFramePr>
          <p:cNvPr id="5" name="Content Placeholder 2">
            <a:extLst>
              <a:ext uri="{FF2B5EF4-FFF2-40B4-BE49-F238E27FC236}">
                <a16:creationId xmlns:a16="http://schemas.microsoft.com/office/drawing/2014/main" id="{715B5394-7F76-FEE3-D60B-79E941435B6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0533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3AAFB7-B8D0-4BB0-1208-1397E148C90E}"/>
              </a:ext>
            </a:extLst>
          </p:cNvPr>
          <p:cNvSpPr>
            <a:spLocks noGrp="1"/>
          </p:cNvSpPr>
          <p:nvPr>
            <p:ph type="title"/>
          </p:nvPr>
        </p:nvSpPr>
        <p:spPr>
          <a:xfrm>
            <a:off x="838200" y="556995"/>
            <a:ext cx="10515600" cy="1133693"/>
          </a:xfrm>
        </p:spPr>
        <p:txBody>
          <a:bodyPr>
            <a:normAutofit/>
          </a:bodyPr>
          <a:lstStyle/>
          <a:p>
            <a:r>
              <a:rPr lang="en-NZ" sz="5200" b="1"/>
              <a:t>Conclusion</a:t>
            </a:r>
          </a:p>
        </p:txBody>
      </p:sp>
      <p:graphicFrame>
        <p:nvGraphicFramePr>
          <p:cNvPr id="5" name="Content Placeholder 2">
            <a:extLst>
              <a:ext uri="{FF2B5EF4-FFF2-40B4-BE49-F238E27FC236}">
                <a16:creationId xmlns:a16="http://schemas.microsoft.com/office/drawing/2014/main" id="{218B4422-4F73-0B25-E83E-BCD80D3A6CB0}"/>
              </a:ext>
            </a:extLst>
          </p:cNvPr>
          <p:cNvGraphicFramePr>
            <a:graphicFrameLocks noGrp="1"/>
          </p:cNvGraphicFramePr>
          <p:nvPr>
            <p:ph idx="1"/>
            <p:extLst>
              <p:ext uri="{D42A27DB-BD31-4B8C-83A1-F6EECF244321}">
                <p14:modId xmlns:p14="http://schemas.microsoft.com/office/powerpoint/2010/main" val="539485645"/>
              </p:ext>
            </p:extLst>
          </p:nvPr>
        </p:nvGraphicFramePr>
        <p:xfrm>
          <a:off x="838200" y="1530657"/>
          <a:ext cx="10515600" cy="5047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486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A700DB-3D9C-07D5-4B6A-196300CA2A9F}"/>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References </a:t>
            </a:r>
          </a:p>
        </p:txBody>
      </p:sp>
      <p:sp>
        <p:nvSpPr>
          <p:cNvPr id="21" name="Rectangle 20">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521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2" name="Group 104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038" name="Rectangle 1037">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1" name="Rectangle 1040">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89113-1288-7C48-4450-8E9FD89A7B60}"/>
              </a:ext>
            </a:extLst>
          </p:cNvPr>
          <p:cNvSpPr>
            <a:spLocks noGrp="1"/>
          </p:cNvSpPr>
          <p:nvPr>
            <p:ph type="title"/>
          </p:nvPr>
        </p:nvSpPr>
        <p:spPr>
          <a:xfrm>
            <a:off x="1057025" y="922644"/>
            <a:ext cx="5040285" cy="1169585"/>
          </a:xfrm>
        </p:spPr>
        <p:txBody>
          <a:bodyPr anchor="b">
            <a:normAutofit/>
          </a:bodyPr>
          <a:lstStyle/>
          <a:p>
            <a:r>
              <a:rPr lang="en-NZ" sz="4000" b="1" dirty="0"/>
              <a:t>Data sources </a:t>
            </a:r>
          </a:p>
        </p:txBody>
      </p:sp>
      <p:sp>
        <p:nvSpPr>
          <p:cNvPr id="1043" name="Rectangle 1042">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B7DA9A98-62AE-C320-49B6-045E2C92EBE1}"/>
              </a:ext>
            </a:extLst>
          </p:cNvPr>
          <p:cNvSpPr>
            <a:spLocks noGrp="1" noChangeArrowheads="1"/>
          </p:cNvSpPr>
          <p:nvPr>
            <p:ph idx="1"/>
          </p:nvPr>
        </p:nvSpPr>
        <p:spPr bwMode="auto">
          <a:xfrm>
            <a:off x="1055715" y="2508105"/>
            <a:ext cx="5040285" cy="363249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a:ln>
                  <a:noFill/>
                </a:ln>
                <a:effectLst/>
                <a:latin typeface="Arial" panose="020B0604020202020204" pitchFamily="34" charset="0"/>
              </a:rPr>
              <a:t>Reserve Bank of New Zealand. (n.d.). </a:t>
            </a:r>
            <a:r>
              <a:rPr kumimoji="0" lang="en-US" altLang="en-US" sz="1400" b="1" i="1" u="none" strike="noStrike" cap="none" normalizeH="0" baseline="0">
                <a:ln>
                  <a:noFill/>
                </a:ln>
                <a:effectLst/>
                <a:latin typeface="Arial" panose="020B0604020202020204" pitchFamily="34" charset="0"/>
              </a:rPr>
              <a:t>Housing market: Housing (M10)</a:t>
            </a:r>
            <a:r>
              <a:rPr kumimoji="0" lang="en-US" altLang="en-US" sz="1400" b="1" i="0" u="none" strike="noStrike" cap="none" normalizeH="0" baseline="0">
                <a:ln>
                  <a:noFill/>
                </a:ln>
                <a:effectLst/>
                <a:latin typeface="Arial" panose="020B0604020202020204" pitchFamily="34" charset="0"/>
              </a:rPr>
              <a:t>. Retrieved from </a:t>
            </a:r>
            <a:r>
              <a:rPr kumimoji="0" lang="en-US" altLang="en-US" sz="1400" b="1" i="0" u="none" strike="noStrike" cap="none" normalizeH="0" baseline="0">
                <a:ln>
                  <a:noFill/>
                </a:ln>
                <a:effectLst/>
                <a:latin typeface="Arial" panose="020B0604020202020204" pitchFamily="34" charset="0"/>
                <a:hlinkClick r:id="rId2"/>
              </a:rPr>
              <a:t>https://www.rbnz.govt.nz</a:t>
            </a:r>
            <a:endParaRPr kumimoji="0" lang="en-US" altLang="en-US" sz="1400" b="1"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a:ln>
                  <a:noFill/>
                </a:ln>
                <a:effectLst/>
                <a:latin typeface="Arial" panose="020B0604020202020204" pitchFamily="34" charset="0"/>
              </a:rPr>
              <a:t>Stats NZ. (n.d.). </a:t>
            </a:r>
            <a:r>
              <a:rPr kumimoji="0" lang="en-US" altLang="en-US" sz="1400" b="1" i="1" u="none" strike="noStrike" cap="none" normalizeH="0" baseline="0">
                <a:ln>
                  <a:noFill/>
                </a:ln>
                <a:effectLst/>
                <a:latin typeface="Arial" panose="020B0604020202020204" pitchFamily="34" charset="0"/>
              </a:rPr>
              <a:t>Renting price index: CSV files for download</a:t>
            </a:r>
            <a:r>
              <a:rPr kumimoji="0" lang="en-US" altLang="en-US" sz="1400" b="1" i="0" u="none" strike="noStrike" cap="none" normalizeH="0" baseline="0">
                <a:ln>
                  <a:noFill/>
                </a:ln>
                <a:effectLst/>
                <a:latin typeface="Arial" panose="020B0604020202020204" pitchFamily="34" charset="0"/>
              </a:rPr>
              <a:t>. Retrieved from https://www.stats.govt.nz</a:t>
            </a: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a:ln>
                  <a:noFill/>
                </a:ln>
                <a:effectLst/>
                <a:latin typeface="Arial" panose="020B0604020202020204" pitchFamily="34" charset="0"/>
              </a:rPr>
              <a:t>Stats NZ. (n.d.). </a:t>
            </a:r>
            <a:r>
              <a:rPr kumimoji="0" lang="en-US" altLang="en-US" sz="1400" b="1" i="1" u="none" strike="noStrike" cap="none" normalizeH="0" baseline="0">
                <a:ln>
                  <a:noFill/>
                </a:ln>
                <a:effectLst/>
                <a:latin typeface="Arial" panose="020B0604020202020204" pitchFamily="34" charset="0"/>
              </a:rPr>
              <a:t>Immigration country data: CSV files for download</a:t>
            </a:r>
            <a:r>
              <a:rPr kumimoji="0" lang="en-US" altLang="en-US" sz="1400" b="1" i="0" u="none" strike="noStrike" cap="none" normalizeH="0" baseline="0">
                <a:ln>
                  <a:noFill/>
                </a:ln>
                <a:effectLst/>
                <a:latin typeface="Arial" panose="020B0604020202020204" pitchFamily="34" charset="0"/>
              </a:rPr>
              <a:t>. Retrieved from https://www.stats.govt.nz</a:t>
            </a: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a:ln>
                  <a:noFill/>
                </a:ln>
                <a:effectLst/>
                <a:latin typeface="Arial" panose="020B0604020202020204" pitchFamily="34" charset="0"/>
              </a:rPr>
              <a:t>Stats NZ. (n.d.). </a:t>
            </a:r>
            <a:r>
              <a:rPr kumimoji="0" lang="en-US" altLang="en-US" sz="1400" b="1" i="1" u="none" strike="noStrike" cap="none" normalizeH="0" baseline="0">
                <a:ln>
                  <a:noFill/>
                </a:ln>
                <a:effectLst/>
                <a:latin typeface="Arial" panose="020B0604020202020204" pitchFamily="34" charset="0"/>
              </a:rPr>
              <a:t>Immigration by gender and age: CSV files for download</a:t>
            </a:r>
            <a:r>
              <a:rPr kumimoji="0" lang="en-US" altLang="en-US" sz="1400" b="1" i="0" u="none" strike="noStrike" cap="none" normalizeH="0" baseline="0">
                <a:ln>
                  <a:noFill/>
                </a:ln>
                <a:effectLst/>
                <a:latin typeface="Arial" panose="020B0604020202020204" pitchFamily="34" charset="0"/>
              </a:rPr>
              <a:t>. Retrieved from https://www.stats.govt.nz</a:t>
            </a: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a:ln>
                  <a:noFill/>
                </a:ln>
                <a:effectLst/>
                <a:latin typeface="Arial" panose="020B0604020202020204" pitchFamily="34" charset="0"/>
              </a:rPr>
              <a:t>Reserve Bank of New Zealand. (n.d.). </a:t>
            </a:r>
            <a:r>
              <a:rPr kumimoji="0" lang="en-US" altLang="en-US" sz="1400" b="1" i="1" u="none" strike="noStrike" cap="none" normalizeH="0" baseline="0">
                <a:ln>
                  <a:noFill/>
                </a:ln>
                <a:effectLst/>
                <a:latin typeface="Arial" panose="020B0604020202020204" pitchFamily="34" charset="0"/>
              </a:rPr>
              <a:t>Labour market: Labour market (M9)</a:t>
            </a:r>
            <a:r>
              <a:rPr kumimoji="0" lang="en-US" altLang="en-US" sz="1400" b="1" i="0" u="none" strike="noStrike" cap="none" normalizeH="0" baseline="0">
                <a:ln>
                  <a:noFill/>
                </a:ln>
                <a:effectLst/>
                <a:latin typeface="Arial" panose="020B0604020202020204" pitchFamily="34" charset="0"/>
              </a:rPr>
              <a:t>. Retrieved from </a:t>
            </a:r>
            <a:r>
              <a:rPr kumimoji="0" lang="en-US" altLang="en-US" sz="1400" b="1" i="0" u="none" strike="noStrike" cap="none" normalizeH="0" baseline="0">
                <a:ln>
                  <a:noFill/>
                </a:ln>
                <a:effectLst/>
                <a:latin typeface="Arial" panose="020B0604020202020204" pitchFamily="34" charset="0"/>
                <a:hlinkClick r:id="rId2"/>
              </a:rPr>
              <a:t>https://www.rbnz.govt.nz</a:t>
            </a:r>
            <a:endParaRPr kumimoji="0" lang="en-US" altLang="en-US" sz="1400" b="1" i="0" u="none" strike="noStrike" cap="none" normalizeH="0" baseline="0">
              <a:ln>
                <a:noFill/>
              </a:ln>
              <a:effectLst/>
              <a:latin typeface="Arial" panose="020B0604020202020204" pitchFamily="34" charset="0"/>
            </a:endParaRPr>
          </a:p>
        </p:txBody>
      </p:sp>
      <p:pic>
        <p:nvPicPr>
          <p:cNvPr id="1028" name="Picture 4" descr="i.pinimg.com/originals/26/09/15/26091578585df6a983...">
            <a:extLst>
              <a:ext uri="{FF2B5EF4-FFF2-40B4-BE49-F238E27FC236}">
                <a16:creationId xmlns:a16="http://schemas.microsoft.com/office/drawing/2014/main" id="{C82DE70C-925D-8F52-0FF8-17184DB8E27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50640" y="774285"/>
            <a:ext cx="2581173" cy="25811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sv - Free interface icons">
            <a:extLst>
              <a:ext uri="{FF2B5EF4-FFF2-40B4-BE49-F238E27FC236}">
                <a16:creationId xmlns:a16="http://schemas.microsoft.com/office/drawing/2014/main" id="{97AAC66D-1085-5735-7223-5FC8AE42E6C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50640" y="3575074"/>
            <a:ext cx="2581173" cy="2581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808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Guía esencial de GitHub: introducción para principiantes - Agencia de  Marketing Digital y Diseño web">
            <a:extLst>
              <a:ext uri="{FF2B5EF4-FFF2-40B4-BE49-F238E27FC236}">
                <a16:creationId xmlns:a16="http://schemas.microsoft.com/office/drawing/2014/main" id="{8151473F-F4F4-6B05-548F-87B4F8CA4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998" r="35364" b="94"/>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8" name="Rectangle 206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F2AC66-832A-3BC8-FDEE-3A170FA788F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solidFill>
                  <a:schemeClr val="bg1"/>
                </a:solidFill>
              </a:rPr>
              <a:t>GitHub Data and Analysis Code</a:t>
            </a:r>
          </a:p>
        </p:txBody>
      </p:sp>
      <p:sp>
        <p:nvSpPr>
          <p:cNvPr id="3" name="Content Placeholder 2">
            <a:extLst>
              <a:ext uri="{FF2B5EF4-FFF2-40B4-BE49-F238E27FC236}">
                <a16:creationId xmlns:a16="http://schemas.microsoft.com/office/drawing/2014/main" id="{8AEBCB1C-DC3F-EF56-E7D1-3C9F89FE4AC5}"/>
              </a:ext>
            </a:extLst>
          </p:cNvPr>
          <p:cNvSpPr>
            <a:spLocks noGrp="1"/>
          </p:cNvSpPr>
          <p:nvPr>
            <p:ph idx="1"/>
          </p:nvPr>
        </p:nvSpPr>
        <p:spPr>
          <a:xfrm>
            <a:off x="477980" y="4872922"/>
            <a:ext cx="4023359" cy="1208141"/>
          </a:xfrm>
        </p:spPr>
        <p:txBody>
          <a:bodyPr vert="horz" lIns="91440" tIns="45720" rIns="91440" bIns="45720" rtlCol="0">
            <a:normAutofit/>
          </a:bodyPr>
          <a:lstStyle/>
          <a:p>
            <a:pPr marL="0" indent="0">
              <a:buNone/>
            </a:pPr>
            <a:r>
              <a:rPr lang="en-US" sz="2000">
                <a:solidFill>
                  <a:schemeClr val="bg1"/>
                </a:solidFill>
              </a:rPr>
              <a:t>https://github.com/HAZCHEM234/NZ_Immigration_House_price_and_unemployment_rate.git</a:t>
            </a:r>
          </a:p>
        </p:txBody>
      </p:sp>
      <p:sp>
        <p:nvSpPr>
          <p:cNvPr id="2070" name="Rectangle 206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72" name="Rectangle 207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600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C68D55-DB91-85D0-D0D4-9B2C0440CEC2}"/>
              </a:ext>
            </a:extLst>
          </p:cNvPr>
          <p:cNvSpPr>
            <a:spLocks noGrp="1"/>
          </p:cNvSpPr>
          <p:nvPr>
            <p:ph type="title"/>
          </p:nvPr>
        </p:nvSpPr>
        <p:spPr>
          <a:xfrm>
            <a:off x="838200" y="556995"/>
            <a:ext cx="10515600" cy="1133693"/>
          </a:xfrm>
        </p:spPr>
        <p:txBody>
          <a:bodyPr>
            <a:normAutofit/>
          </a:bodyPr>
          <a:lstStyle/>
          <a:p>
            <a:r>
              <a:rPr lang="en-NZ" sz="5200" b="1" dirty="0"/>
              <a:t>Executive summary</a:t>
            </a:r>
          </a:p>
        </p:txBody>
      </p:sp>
      <p:graphicFrame>
        <p:nvGraphicFramePr>
          <p:cNvPr id="6" name="Content Placeholder 2">
            <a:extLst>
              <a:ext uri="{FF2B5EF4-FFF2-40B4-BE49-F238E27FC236}">
                <a16:creationId xmlns:a16="http://schemas.microsoft.com/office/drawing/2014/main" id="{32319214-DF5C-55B6-9AEB-2BB923D38604}"/>
              </a:ext>
            </a:extLst>
          </p:cNvPr>
          <p:cNvGraphicFramePr>
            <a:graphicFrameLocks noGrp="1"/>
          </p:cNvGraphicFramePr>
          <p:nvPr>
            <p:ph idx="1"/>
            <p:extLst>
              <p:ext uri="{D42A27DB-BD31-4B8C-83A1-F6EECF244321}">
                <p14:modId xmlns:p14="http://schemas.microsoft.com/office/powerpoint/2010/main" val="2476233567"/>
              </p:ext>
            </p:extLst>
          </p:nvPr>
        </p:nvGraphicFramePr>
        <p:xfrm>
          <a:off x="838200" y="1825625"/>
          <a:ext cx="10515600" cy="47521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0158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07251-1B97-2F34-0DF8-05AAD84644A5}"/>
              </a:ext>
            </a:extLst>
          </p:cNvPr>
          <p:cNvSpPr>
            <a:spLocks noGrp="1"/>
          </p:cNvSpPr>
          <p:nvPr>
            <p:ph type="title"/>
          </p:nvPr>
        </p:nvSpPr>
        <p:spPr/>
        <p:txBody>
          <a:bodyPr/>
          <a:lstStyle/>
          <a:p>
            <a:r>
              <a:rPr lang="en-NZ" b="1"/>
              <a:t>Introduction</a:t>
            </a:r>
            <a:endParaRPr lang="en-NZ" b="1" dirty="0"/>
          </a:p>
        </p:txBody>
      </p:sp>
      <p:graphicFrame>
        <p:nvGraphicFramePr>
          <p:cNvPr id="5" name="Content Placeholder 2">
            <a:extLst>
              <a:ext uri="{FF2B5EF4-FFF2-40B4-BE49-F238E27FC236}">
                <a16:creationId xmlns:a16="http://schemas.microsoft.com/office/drawing/2014/main" id="{1DC48B15-00CC-58BE-5DA0-0085E4004954}"/>
              </a:ext>
            </a:extLst>
          </p:cNvPr>
          <p:cNvGraphicFramePr>
            <a:graphicFrameLocks noGrp="1"/>
          </p:cNvGraphicFramePr>
          <p:nvPr>
            <p:ph idx="1"/>
            <p:extLst>
              <p:ext uri="{D42A27DB-BD31-4B8C-83A1-F6EECF244321}">
                <p14:modId xmlns:p14="http://schemas.microsoft.com/office/powerpoint/2010/main" val="30424194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604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8CC59C5-D91B-0ABE-28AF-8001DEFDAF1F}"/>
              </a:ext>
            </a:extLst>
          </p:cNvPr>
          <p:cNvPicPr>
            <a:picLocks noChangeAspect="1"/>
          </p:cNvPicPr>
          <p:nvPr/>
        </p:nvPicPr>
        <p:blipFill>
          <a:blip r:embed="rId2"/>
          <a:srcRect t="26725" b="11663"/>
          <a:stretch/>
        </p:blipFill>
        <p:spPr>
          <a:xfrm>
            <a:off x="-1" y="-1"/>
            <a:ext cx="11416413" cy="6858001"/>
          </a:xfrm>
          <a:prstGeom prst="rect">
            <a:avLst/>
          </a:prstGeom>
          <a:effectLst>
            <a:outerShdw blurRad="596900" dist="330200" dir="8820000" sx="87000" sy="87000" algn="ctr" rotWithShape="0">
              <a:srgbClr val="000000">
                <a:alpha val="29000"/>
              </a:srgbClr>
            </a:outerShdw>
          </a:effectLst>
        </p:spPr>
      </p:pic>
      <p:sp>
        <p:nvSpPr>
          <p:cNvPr id="12"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0FEDF39-8B8B-A0B7-CB0C-117DF884AAB7}"/>
              </a:ext>
            </a:extLst>
          </p:cNvPr>
          <p:cNvSpPr/>
          <p:nvPr/>
        </p:nvSpPr>
        <p:spPr>
          <a:xfrm>
            <a:off x="255639" y="1802374"/>
            <a:ext cx="5525729" cy="437535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NZ"/>
          </a:p>
        </p:txBody>
      </p:sp>
      <p:sp>
        <p:nvSpPr>
          <p:cNvPr id="7" name="Title 1">
            <a:extLst>
              <a:ext uri="{FF2B5EF4-FFF2-40B4-BE49-F238E27FC236}">
                <a16:creationId xmlns:a16="http://schemas.microsoft.com/office/drawing/2014/main" id="{22E7D3CD-B3A9-1872-0ADC-D1800D0F2D67}"/>
              </a:ext>
            </a:extLst>
          </p:cNvPr>
          <p:cNvSpPr>
            <a:spLocks noGrp="1"/>
          </p:cNvSpPr>
          <p:nvPr>
            <p:ph type="title"/>
          </p:nvPr>
        </p:nvSpPr>
        <p:spPr>
          <a:xfrm>
            <a:off x="589558" y="1948171"/>
            <a:ext cx="4501057" cy="2661313"/>
          </a:xfrm>
        </p:spPr>
        <p:txBody>
          <a:bodyPr vert="horz" lIns="91440" tIns="45720" rIns="91440" bIns="45720" rtlCol="0" anchor="b">
            <a:normAutofit/>
          </a:bodyPr>
          <a:lstStyle/>
          <a:p>
            <a:r>
              <a:rPr lang="en-US" sz="4800" b="1" dirty="0">
                <a:solidFill>
                  <a:srgbClr val="FFFFFF"/>
                </a:solidFill>
              </a:rPr>
              <a:t>Methodology</a:t>
            </a:r>
          </a:p>
        </p:txBody>
      </p:sp>
    </p:spTree>
    <p:extLst>
      <p:ext uri="{BB962C8B-B14F-4D97-AF65-F5344CB8AC3E}">
        <p14:creationId xmlns:p14="http://schemas.microsoft.com/office/powerpoint/2010/main" val="3701217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F7A544-C2E9-82BA-BF4C-0C9E220A1161}"/>
              </a:ext>
            </a:extLst>
          </p:cNvPr>
          <p:cNvSpPr>
            <a:spLocks noGrp="1"/>
          </p:cNvSpPr>
          <p:nvPr>
            <p:ph type="title"/>
          </p:nvPr>
        </p:nvSpPr>
        <p:spPr>
          <a:xfrm>
            <a:off x="838200" y="557188"/>
            <a:ext cx="10515600" cy="1133499"/>
          </a:xfrm>
        </p:spPr>
        <p:txBody>
          <a:bodyPr>
            <a:normAutofit/>
          </a:bodyPr>
          <a:lstStyle/>
          <a:p>
            <a:pPr algn="ctr"/>
            <a:r>
              <a:rPr lang="en-NZ" sz="5200" b="1"/>
              <a:t>Methodology</a:t>
            </a:r>
          </a:p>
        </p:txBody>
      </p:sp>
      <p:graphicFrame>
        <p:nvGraphicFramePr>
          <p:cNvPr id="5" name="Content Placeholder 2">
            <a:extLst>
              <a:ext uri="{FF2B5EF4-FFF2-40B4-BE49-F238E27FC236}">
                <a16:creationId xmlns:a16="http://schemas.microsoft.com/office/drawing/2014/main" id="{552B50DF-507F-797E-0FFC-FCE95639D876}"/>
              </a:ext>
            </a:extLst>
          </p:cNvPr>
          <p:cNvGraphicFramePr>
            <a:graphicFrameLocks noGrp="1"/>
          </p:cNvGraphicFramePr>
          <p:nvPr>
            <p:ph idx="1"/>
            <p:extLst>
              <p:ext uri="{D42A27DB-BD31-4B8C-83A1-F6EECF244321}">
                <p14:modId xmlns:p14="http://schemas.microsoft.com/office/powerpoint/2010/main" val="152183666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9155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DFB255-1712-A0E6-F1E2-04352F8F8B70}"/>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b="1" kern="1200">
                <a:solidFill>
                  <a:srgbClr val="FFFFFF"/>
                </a:solidFill>
                <a:latin typeface="+mj-lt"/>
                <a:ea typeface="+mj-ea"/>
                <a:cs typeface="+mj-cs"/>
              </a:rPr>
              <a:t>Housing data </a:t>
            </a:r>
          </a:p>
        </p:txBody>
      </p:sp>
      <p:sp>
        <p:nvSpPr>
          <p:cNvPr id="17"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370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2E4B51-7503-CDC3-4C83-A10092896A4B}"/>
              </a:ext>
            </a:extLst>
          </p:cNvPr>
          <p:cNvSpPr>
            <a:spLocks noGrp="1"/>
          </p:cNvSpPr>
          <p:nvPr>
            <p:ph type="title"/>
          </p:nvPr>
        </p:nvSpPr>
        <p:spPr>
          <a:xfrm>
            <a:off x="699713" y="248038"/>
            <a:ext cx="7323410" cy="1159200"/>
          </a:xfrm>
        </p:spPr>
        <p:txBody>
          <a:bodyPr vert="horz" lIns="91440" tIns="45720" rIns="91440" bIns="45720" rtlCol="0" anchor="ctr">
            <a:normAutofit/>
          </a:bodyPr>
          <a:lstStyle/>
          <a:p>
            <a:r>
              <a:rPr lang="en-US" sz="3700" b="1" kern="1200" dirty="0">
                <a:solidFill>
                  <a:srgbClr val="FFFFFF"/>
                </a:solidFill>
                <a:latin typeface="+mj-lt"/>
                <a:ea typeface="+mj-ea"/>
                <a:cs typeface="+mj-cs"/>
              </a:rPr>
              <a:t>Housing and </a:t>
            </a:r>
            <a:r>
              <a:rPr lang="en-US" sz="3700" b="1" dirty="0">
                <a:solidFill>
                  <a:srgbClr val="FFFFFF"/>
                </a:solidFill>
              </a:rPr>
              <a:t>average hourly rate (Labor)</a:t>
            </a:r>
            <a:endParaRPr lang="en-US" sz="3700" b="1" kern="1200" dirty="0">
              <a:solidFill>
                <a:srgbClr val="FFFFFF"/>
              </a:solidFill>
              <a:latin typeface="+mj-lt"/>
              <a:ea typeface="+mj-ea"/>
              <a:cs typeface="+mj-cs"/>
            </a:endParaRPr>
          </a:p>
        </p:txBody>
      </p:sp>
      <p:pic>
        <p:nvPicPr>
          <p:cNvPr id="5" name="Picture 4" descr="A screenshot of a computer screen&#10;&#10;Description automatically generated">
            <a:extLst>
              <a:ext uri="{FF2B5EF4-FFF2-40B4-BE49-F238E27FC236}">
                <a16:creationId xmlns:a16="http://schemas.microsoft.com/office/drawing/2014/main" id="{4BD3B024-05D4-1937-8E40-5C24DAE7C331}"/>
              </a:ext>
            </a:extLst>
          </p:cNvPr>
          <p:cNvPicPr>
            <a:picLocks noChangeAspect="1"/>
          </p:cNvPicPr>
          <p:nvPr/>
        </p:nvPicPr>
        <p:blipFill>
          <a:blip r:embed="rId2"/>
          <a:stretch>
            <a:fillRect/>
          </a:stretch>
        </p:blipFill>
        <p:spPr>
          <a:xfrm>
            <a:off x="1773514" y="1966293"/>
            <a:ext cx="8644970" cy="4452160"/>
          </a:xfrm>
          <a:prstGeom prst="rect">
            <a:avLst/>
          </a:prstGeom>
        </p:spPr>
      </p:pic>
    </p:spTree>
    <p:extLst>
      <p:ext uri="{BB962C8B-B14F-4D97-AF65-F5344CB8AC3E}">
        <p14:creationId xmlns:p14="http://schemas.microsoft.com/office/powerpoint/2010/main" val="953329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1667F-BC1C-76D6-CC7B-E1D864AE20D2}"/>
              </a:ext>
            </a:extLst>
          </p:cNvPr>
          <p:cNvSpPr>
            <a:spLocks noGrp="1"/>
          </p:cNvSpPr>
          <p:nvPr>
            <p:ph type="title"/>
          </p:nvPr>
        </p:nvSpPr>
        <p:spPr/>
        <p:txBody>
          <a:bodyPr/>
          <a:lstStyle/>
          <a:p>
            <a:r>
              <a:rPr lang="en-NZ" b="1" dirty="0"/>
              <a:t>Key findings </a:t>
            </a:r>
          </a:p>
        </p:txBody>
      </p:sp>
      <p:graphicFrame>
        <p:nvGraphicFramePr>
          <p:cNvPr id="5" name="Content Placeholder 2">
            <a:extLst>
              <a:ext uri="{FF2B5EF4-FFF2-40B4-BE49-F238E27FC236}">
                <a16:creationId xmlns:a16="http://schemas.microsoft.com/office/drawing/2014/main" id="{19583C07-57C8-D99E-2300-655AD73AA3AF}"/>
              </a:ext>
            </a:extLst>
          </p:cNvPr>
          <p:cNvGraphicFramePr>
            <a:graphicFrameLocks noGrp="1"/>
          </p:cNvGraphicFramePr>
          <p:nvPr>
            <p:ph idx="1"/>
            <p:extLst>
              <p:ext uri="{D42A27DB-BD31-4B8C-83A1-F6EECF244321}">
                <p14:modId xmlns:p14="http://schemas.microsoft.com/office/powerpoint/2010/main" val="4752301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18992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1145</TotalTime>
  <Words>1474</Words>
  <Application>Microsoft Office PowerPoint</Application>
  <PresentationFormat>Widescreen</PresentationFormat>
  <Paragraphs>94</Paragraphs>
  <Slides>29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Aptos</vt:lpstr>
      <vt:lpstr>Aptos Display</vt:lpstr>
      <vt:lpstr>Arial</vt:lpstr>
      <vt:lpstr>Calibri</vt:lpstr>
      <vt:lpstr>Office Theme</vt:lpstr>
      <vt:lpstr>Impact of Immigration and Unemployment on Housing Prices: An Economic Analysis</vt:lpstr>
      <vt:lpstr>Table of content</vt:lpstr>
      <vt:lpstr>Executive summary</vt:lpstr>
      <vt:lpstr>Introduction</vt:lpstr>
      <vt:lpstr>Methodology</vt:lpstr>
      <vt:lpstr>Methodology</vt:lpstr>
      <vt:lpstr>Housing data </vt:lpstr>
      <vt:lpstr>Housing and average hourly rate (Labor)</vt:lpstr>
      <vt:lpstr>Key findings </vt:lpstr>
      <vt:lpstr>Unemployment rate and Labor data</vt:lpstr>
      <vt:lpstr>Correlation Matrix working age population, average hourly rate and unemployment</vt:lpstr>
      <vt:lpstr>Key finding: Correlation Matrix</vt:lpstr>
      <vt:lpstr>Actual vs predicted unemployment rate</vt:lpstr>
      <vt:lpstr>Key findings: Predictive analysis (unemployment rate)</vt:lpstr>
      <vt:lpstr>Housing, immigration and labour data </vt:lpstr>
      <vt:lpstr>Scatter plot unemployment and immigration vs house price index</vt:lpstr>
      <vt:lpstr>Key findings: House price correlation</vt:lpstr>
      <vt:lpstr>Sum of yearly unemployment rate, house price index and estimate immigration by year</vt:lpstr>
      <vt:lpstr>Key findings: Sum of yearly data trend</vt:lpstr>
      <vt:lpstr>Correlation matrix between unemployment rate, HPI and immigration estimate</vt:lpstr>
      <vt:lpstr>Key findings: Correlation Matrix</vt:lpstr>
      <vt:lpstr>Actual vs Predicted HPI</vt:lpstr>
      <vt:lpstr>Key finding: Actual vs predicted HPI</vt:lpstr>
      <vt:lpstr>Interactive dashboard</vt:lpstr>
      <vt:lpstr>Discussion </vt:lpstr>
      <vt:lpstr>Conclusion</vt:lpstr>
      <vt:lpstr>References </vt:lpstr>
      <vt:lpstr>Data sources </vt:lpstr>
      <vt:lpstr>GitHub Data and Analysis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Muhammad Haziq Bin Che Rose</dc:creator>
  <cp:lastModifiedBy>Muhammad Haziq Bin Che Rose</cp:lastModifiedBy>
  <cp:revision>6</cp:revision>
  <dcterms:created xsi:type="dcterms:W3CDTF">2024-07-23T22:40:04Z</dcterms:created>
  <dcterms:modified xsi:type="dcterms:W3CDTF">2024-07-25T06:55:18Z</dcterms:modified>
</cp:coreProperties>
</file>